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346" r:id="rId2"/>
    <p:sldId id="374" r:id="rId3"/>
    <p:sldId id="380" r:id="rId4"/>
    <p:sldId id="381" r:id="rId5"/>
    <p:sldId id="382" r:id="rId6"/>
    <p:sldId id="383" r:id="rId7"/>
    <p:sldId id="384" r:id="rId8"/>
    <p:sldId id="385" r:id="rId9"/>
    <p:sldId id="386" r:id="rId10"/>
    <p:sldId id="387" r:id="rId11"/>
    <p:sldId id="602" r:id="rId12"/>
    <p:sldId id="464" r:id="rId13"/>
    <p:sldId id="603" r:id="rId14"/>
    <p:sldId id="465" r:id="rId15"/>
    <p:sldId id="466" r:id="rId16"/>
    <p:sldId id="467" r:id="rId17"/>
    <p:sldId id="468" r:id="rId18"/>
    <p:sldId id="469" r:id="rId19"/>
    <p:sldId id="496" r:id="rId20"/>
    <p:sldId id="549" r:id="rId21"/>
    <p:sldId id="551" r:id="rId22"/>
    <p:sldId id="550" r:id="rId23"/>
    <p:sldId id="601" r:id="rId24"/>
    <p:sldId id="34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6600"/>
    <a:srgbClr val="00FFCC"/>
    <a:srgbClr val="FFE7FF"/>
    <a:srgbClr val="FF00FF"/>
    <a:srgbClr val="FF99FF"/>
    <a:srgbClr val="FF33CC"/>
    <a:srgbClr val="00FF00"/>
    <a:srgbClr val="00CC00"/>
    <a:srgbClr val="00B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186" autoAdjust="0"/>
    <p:restoredTop sz="91826" autoAdjust="0"/>
  </p:normalViewPr>
  <p:slideViewPr>
    <p:cSldViewPr snapToGrid="0" snapToObjects="1">
      <p:cViewPr>
        <p:scale>
          <a:sx n="73" d="100"/>
          <a:sy n="73" d="100"/>
        </p:scale>
        <p:origin x="-1676" y="-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98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12019E-B443-4F64-8699-0191EACC8C9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E7646AD-D804-4442-B3A7-7E5218ECB3AC}">
      <dgm:prSet phldrT="[Testo]"/>
      <dgm:spPr>
        <a:ln>
          <a:solidFill>
            <a:srgbClr val="5F5F5F"/>
          </a:solidFill>
        </a:ln>
      </dgm:spPr>
      <dgm:t>
        <a:bodyPr/>
        <a:lstStyle/>
        <a:p>
          <a:r>
            <a:rPr lang="it-IT" b="1" dirty="0" smtClean="0">
              <a:solidFill>
                <a:schemeClr val="bg2">
                  <a:lumMod val="10000"/>
                </a:schemeClr>
              </a:solidFill>
            </a:rPr>
            <a:t>Dipendente a tempo indeterminato</a:t>
          </a:r>
          <a:endParaRPr lang="it-IT" b="1" dirty="0">
            <a:solidFill>
              <a:schemeClr val="bg2">
                <a:lumMod val="10000"/>
              </a:schemeClr>
            </a:solidFill>
          </a:endParaRPr>
        </a:p>
      </dgm:t>
    </dgm:pt>
    <dgm:pt modelId="{033D4DE0-D5EF-4586-98D9-3644D4962DBD}" type="parTrans" cxnId="{A29FC5C9-BE37-443F-A541-F616DB0F230D}">
      <dgm:prSet/>
      <dgm:spPr/>
      <dgm:t>
        <a:bodyPr/>
        <a:lstStyle/>
        <a:p>
          <a:endParaRPr lang="it-IT"/>
        </a:p>
      </dgm:t>
    </dgm:pt>
    <dgm:pt modelId="{CA61F033-52F0-48F0-BB76-81EAE7CD6629}" type="sibTrans" cxnId="{A29FC5C9-BE37-443F-A541-F616DB0F230D}">
      <dgm:prSet/>
      <dgm:spPr/>
      <dgm:t>
        <a:bodyPr/>
        <a:lstStyle/>
        <a:p>
          <a:endParaRPr lang="it-IT"/>
        </a:p>
      </dgm:t>
    </dgm:pt>
    <dgm:pt modelId="{D33ADEEB-99C3-49EF-880E-27F9BEE9C8E8}">
      <dgm:prSet phldrT="[Testo]"/>
      <dgm:spPr>
        <a:ln>
          <a:solidFill>
            <a:srgbClr val="C00000"/>
          </a:solidFill>
        </a:ln>
      </dgm:spPr>
      <dgm:t>
        <a:bodyPr/>
        <a:lstStyle/>
        <a:p>
          <a:r>
            <a:rPr lang="it-IT" dirty="0" smtClean="0">
              <a:solidFill>
                <a:srgbClr val="C00000"/>
              </a:solidFill>
            </a:rPr>
            <a:t>In servizio al 31/12/2000</a:t>
          </a:r>
          <a:endParaRPr lang="it-IT" dirty="0">
            <a:solidFill>
              <a:srgbClr val="C00000"/>
            </a:solidFill>
          </a:endParaRPr>
        </a:p>
      </dgm:t>
    </dgm:pt>
    <dgm:pt modelId="{8A623033-CC43-4BF8-92D2-E6A4F8B020B8}" type="parTrans" cxnId="{2641BDE8-45F5-4BBB-BED5-BADDF237DF59}">
      <dgm:prSet/>
      <dgm:spPr>
        <a:ln>
          <a:solidFill>
            <a:srgbClr val="5F5F5F"/>
          </a:solidFill>
        </a:ln>
      </dgm:spPr>
      <dgm:t>
        <a:bodyPr/>
        <a:lstStyle/>
        <a:p>
          <a:endParaRPr lang="it-IT"/>
        </a:p>
      </dgm:t>
    </dgm:pt>
    <dgm:pt modelId="{130113C6-E4FB-479D-9825-CEC4B4F4B1CD}" type="sibTrans" cxnId="{2641BDE8-45F5-4BBB-BED5-BADDF237DF59}">
      <dgm:prSet/>
      <dgm:spPr/>
      <dgm:t>
        <a:bodyPr/>
        <a:lstStyle/>
        <a:p>
          <a:endParaRPr lang="it-IT"/>
        </a:p>
      </dgm:t>
    </dgm:pt>
    <dgm:pt modelId="{55A4C615-7C22-457A-8D02-7A65BE9455E0}">
      <dgm:prSet phldrT="[Testo]"/>
      <dgm:spPr>
        <a:ln>
          <a:solidFill>
            <a:srgbClr val="C00000"/>
          </a:solidFill>
        </a:ln>
      </dgm:spPr>
      <dgm:t>
        <a:bodyPr/>
        <a:lstStyle/>
        <a:p>
          <a:r>
            <a:rPr lang="it-IT" dirty="0" smtClean="0">
              <a:solidFill>
                <a:srgbClr val="C00000"/>
              </a:solidFill>
            </a:rPr>
            <a:t>Opta per il TFR aderendo alla Previdenza complementare</a:t>
          </a:r>
          <a:endParaRPr lang="it-IT" dirty="0">
            <a:solidFill>
              <a:srgbClr val="C00000"/>
            </a:solidFill>
          </a:endParaRPr>
        </a:p>
      </dgm:t>
    </dgm:pt>
    <dgm:pt modelId="{886F3F77-3189-42B3-BCC7-D91D32C30FDE}" type="parTrans" cxnId="{4B96DFD0-941A-47ED-9F69-FEDA143CD0FE}">
      <dgm:prSet/>
      <dgm:spPr/>
      <dgm:t>
        <a:bodyPr/>
        <a:lstStyle/>
        <a:p>
          <a:endParaRPr lang="it-IT"/>
        </a:p>
      </dgm:t>
    </dgm:pt>
    <dgm:pt modelId="{751EC494-096F-4534-9265-0C435C91FD19}" type="sibTrans" cxnId="{4B96DFD0-941A-47ED-9F69-FEDA143CD0FE}">
      <dgm:prSet/>
      <dgm:spPr/>
      <dgm:t>
        <a:bodyPr/>
        <a:lstStyle/>
        <a:p>
          <a:endParaRPr lang="it-IT"/>
        </a:p>
      </dgm:t>
    </dgm:pt>
    <dgm:pt modelId="{8CE911C7-C679-457F-AA0F-EA8388E138CA}">
      <dgm:prSet phldrT="[Testo]"/>
      <dgm:spPr>
        <a:ln>
          <a:solidFill>
            <a:srgbClr val="C00000"/>
          </a:solidFill>
        </a:ln>
      </dgm:spPr>
      <dgm:t>
        <a:bodyPr/>
        <a:lstStyle/>
        <a:p>
          <a:r>
            <a:rPr lang="it-IT" dirty="0" smtClean="0">
              <a:solidFill>
                <a:srgbClr val="C00000"/>
              </a:solidFill>
            </a:rPr>
            <a:t>Non aderisce alla previdenza complementare</a:t>
          </a:r>
          <a:endParaRPr lang="it-IT" dirty="0">
            <a:solidFill>
              <a:srgbClr val="C00000"/>
            </a:solidFill>
          </a:endParaRPr>
        </a:p>
      </dgm:t>
    </dgm:pt>
    <dgm:pt modelId="{5BB3332F-A610-4083-9CBB-7C6B38248718}" type="parTrans" cxnId="{13944859-C970-4736-A789-1D7227D28681}">
      <dgm:prSet/>
      <dgm:spPr>
        <a:ln>
          <a:solidFill>
            <a:srgbClr val="5F5F5F"/>
          </a:solidFill>
        </a:ln>
      </dgm:spPr>
      <dgm:t>
        <a:bodyPr/>
        <a:lstStyle/>
        <a:p>
          <a:endParaRPr lang="it-IT"/>
        </a:p>
      </dgm:t>
    </dgm:pt>
    <dgm:pt modelId="{908AA874-E868-43B9-93D6-F2539CCCEA82}" type="sibTrans" cxnId="{13944859-C970-4736-A789-1D7227D28681}">
      <dgm:prSet/>
      <dgm:spPr/>
      <dgm:t>
        <a:bodyPr/>
        <a:lstStyle/>
        <a:p>
          <a:endParaRPr lang="it-IT"/>
        </a:p>
      </dgm:t>
    </dgm:pt>
    <dgm:pt modelId="{B325BBA7-DD3A-42C5-8556-643550E18DB2}">
      <dgm:prSet phldrT="[Testo]"/>
      <dgm:spPr>
        <a:ln>
          <a:solidFill>
            <a:srgbClr val="5F5F5F"/>
          </a:solidFill>
        </a:ln>
      </dgm:spPr>
      <dgm:t>
        <a:bodyPr/>
        <a:lstStyle/>
        <a:p>
          <a:r>
            <a:rPr lang="it-IT" dirty="0" smtClean="0">
              <a:solidFill>
                <a:schemeClr val="bg2">
                  <a:lumMod val="10000"/>
                </a:schemeClr>
              </a:solidFill>
            </a:rPr>
            <a:t>Assunto dopo il 31/12/2000</a:t>
          </a:r>
          <a:endParaRPr lang="it-IT" dirty="0">
            <a:solidFill>
              <a:schemeClr val="bg2">
                <a:lumMod val="10000"/>
              </a:schemeClr>
            </a:solidFill>
          </a:endParaRPr>
        </a:p>
      </dgm:t>
    </dgm:pt>
    <dgm:pt modelId="{FECE1A9E-2520-4D2B-9714-7B55C82B158C}" type="parTrans" cxnId="{8BAD8DA0-9B96-4B7B-9DF1-7246C8DDD54A}">
      <dgm:prSet/>
      <dgm:spPr>
        <a:ln>
          <a:solidFill>
            <a:srgbClr val="C00000"/>
          </a:solidFill>
        </a:ln>
      </dgm:spPr>
      <dgm:t>
        <a:bodyPr/>
        <a:lstStyle/>
        <a:p>
          <a:endParaRPr lang="it-IT"/>
        </a:p>
      </dgm:t>
    </dgm:pt>
    <dgm:pt modelId="{9D047297-7AE0-4E62-A558-7B965677B5F2}" type="sibTrans" cxnId="{8BAD8DA0-9B96-4B7B-9DF1-7246C8DDD54A}">
      <dgm:prSet/>
      <dgm:spPr/>
      <dgm:t>
        <a:bodyPr/>
        <a:lstStyle/>
        <a:p>
          <a:endParaRPr lang="it-IT"/>
        </a:p>
      </dgm:t>
    </dgm:pt>
    <dgm:pt modelId="{C9059680-81C0-4688-A634-801EB80B325E}">
      <dgm:prSet phldrT="[Testo]"/>
      <dgm:spPr>
        <a:ln>
          <a:solidFill>
            <a:srgbClr val="5F5F5F"/>
          </a:solidFill>
        </a:ln>
      </dgm:spPr>
      <dgm:t>
        <a:bodyPr/>
        <a:lstStyle/>
        <a:p>
          <a:r>
            <a:rPr lang="it-IT" dirty="0" smtClean="0">
              <a:solidFill>
                <a:schemeClr val="bg2">
                  <a:lumMod val="10000"/>
                </a:schemeClr>
              </a:solidFill>
            </a:rPr>
            <a:t>TFR</a:t>
          </a:r>
          <a:endParaRPr lang="it-IT" dirty="0">
            <a:solidFill>
              <a:schemeClr val="bg2">
                <a:lumMod val="10000"/>
              </a:schemeClr>
            </a:solidFill>
          </a:endParaRPr>
        </a:p>
      </dgm:t>
    </dgm:pt>
    <dgm:pt modelId="{C7250C37-5ECC-49D6-9796-2AD317F0740E}" type="parTrans" cxnId="{6D6B87BC-74B3-4D71-97FA-7CA594976C4C}">
      <dgm:prSet/>
      <dgm:spPr>
        <a:ln>
          <a:solidFill>
            <a:srgbClr val="C00000"/>
          </a:solidFill>
        </a:ln>
      </dgm:spPr>
      <dgm:t>
        <a:bodyPr/>
        <a:lstStyle/>
        <a:p>
          <a:endParaRPr lang="it-IT"/>
        </a:p>
      </dgm:t>
    </dgm:pt>
    <dgm:pt modelId="{F4AEEFD3-D8F1-4E1F-A468-DBEF0AD6EC3D}" type="sibTrans" cxnId="{6D6B87BC-74B3-4D71-97FA-7CA594976C4C}">
      <dgm:prSet/>
      <dgm:spPr/>
      <dgm:t>
        <a:bodyPr/>
        <a:lstStyle/>
        <a:p>
          <a:endParaRPr lang="it-IT"/>
        </a:p>
      </dgm:t>
    </dgm:pt>
    <dgm:pt modelId="{DE95ACB6-8939-4A5A-B688-FBBD5FAC562E}" type="pres">
      <dgm:prSet presAssocID="{2A12019E-B443-4F64-8699-0191EACC8C9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59503E40-DFA6-420E-B8AA-800961B1214E}" type="pres">
      <dgm:prSet presAssocID="{AE7646AD-D804-4442-B3A7-7E5218ECB3AC}" presName="hierRoot1" presStyleCnt="0"/>
      <dgm:spPr/>
    </dgm:pt>
    <dgm:pt modelId="{04BF5826-1B3A-49D9-8990-2BE2971375B4}" type="pres">
      <dgm:prSet presAssocID="{AE7646AD-D804-4442-B3A7-7E5218ECB3AC}" presName="composite" presStyleCnt="0"/>
      <dgm:spPr/>
    </dgm:pt>
    <dgm:pt modelId="{F367B38E-92BA-4C6E-881B-0B381B1367C4}" type="pres">
      <dgm:prSet presAssocID="{AE7646AD-D804-4442-B3A7-7E5218ECB3AC}" presName="background" presStyleLbl="node0" presStyleIdx="0" presStyleCnt="1"/>
      <dgm:spPr>
        <a:solidFill>
          <a:srgbClr val="C00000"/>
        </a:solidFill>
      </dgm:spPr>
      <dgm:t>
        <a:bodyPr/>
        <a:lstStyle/>
        <a:p>
          <a:endParaRPr lang="it-IT"/>
        </a:p>
      </dgm:t>
    </dgm:pt>
    <dgm:pt modelId="{038D36D4-9626-4136-8B2E-A20D5D53993C}" type="pres">
      <dgm:prSet presAssocID="{AE7646AD-D804-4442-B3A7-7E5218ECB3A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F7F91B1-9F66-4E50-B14D-B212E5ECBBFB}" type="pres">
      <dgm:prSet presAssocID="{AE7646AD-D804-4442-B3A7-7E5218ECB3AC}" presName="hierChild2" presStyleCnt="0"/>
      <dgm:spPr/>
    </dgm:pt>
    <dgm:pt modelId="{E94501EE-8ECE-41B0-9E39-5ACD1F3B1D9A}" type="pres">
      <dgm:prSet presAssocID="{8A623033-CC43-4BF8-92D2-E6A4F8B020B8}" presName="Name10" presStyleLbl="parChTrans1D2" presStyleIdx="0" presStyleCnt="2"/>
      <dgm:spPr/>
      <dgm:t>
        <a:bodyPr/>
        <a:lstStyle/>
        <a:p>
          <a:endParaRPr lang="it-IT"/>
        </a:p>
      </dgm:t>
    </dgm:pt>
    <dgm:pt modelId="{2055E956-5FA6-4B99-B920-0DAB308D93F2}" type="pres">
      <dgm:prSet presAssocID="{D33ADEEB-99C3-49EF-880E-27F9BEE9C8E8}" presName="hierRoot2" presStyleCnt="0"/>
      <dgm:spPr/>
    </dgm:pt>
    <dgm:pt modelId="{00097DD0-D7D8-48BE-B6F2-914575F0ED37}" type="pres">
      <dgm:prSet presAssocID="{D33ADEEB-99C3-49EF-880E-27F9BEE9C8E8}" presName="composite2" presStyleCnt="0"/>
      <dgm:spPr/>
    </dgm:pt>
    <dgm:pt modelId="{906A9012-60EE-4986-BD6B-44A7BD454FBF}" type="pres">
      <dgm:prSet presAssocID="{D33ADEEB-99C3-49EF-880E-27F9BEE9C8E8}" presName="background2" presStyleLbl="node2" presStyleIdx="0" presStyleCnt="2"/>
      <dgm:spPr>
        <a:solidFill>
          <a:srgbClr val="808080"/>
        </a:solidFill>
      </dgm:spPr>
      <dgm:t>
        <a:bodyPr/>
        <a:lstStyle/>
        <a:p>
          <a:endParaRPr lang="it-IT"/>
        </a:p>
      </dgm:t>
    </dgm:pt>
    <dgm:pt modelId="{62F1A9F0-6DAC-4DF8-954E-02E442E789A8}" type="pres">
      <dgm:prSet presAssocID="{D33ADEEB-99C3-49EF-880E-27F9BEE9C8E8}" presName="text2" presStyleLbl="fgAcc2" presStyleIdx="0" presStyleCnt="2" custScaleY="61760" custLinFactX="-21832" custLinFactNeighborX="-100000" custLinFactNeighborY="-5381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8844661-8D28-476F-87C5-846015FA8FEF}" type="pres">
      <dgm:prSet presAssocID="{D33ADEEB-99C3-49EF-880E-27F9BEE9C8E8}" presName="hierChild3" presStyleCnt="0"/>
      <dgm:spPr/>
    </dgm:pt>
    <dgm:pt modelId="{239DC820-663A-4011-AD05-1C858A3C61A0}" type="pres">
      <dgm:prSet presAssocID="{886F3F77-3189-42B3-BCC7-D91D32C30FDE}" presName="Name17" presStyleLbl="parChTrans1D3" presStyleIdx="0" presStyleCnt="3"/>
      <dgm:spPr/>
      <dgm:t>
        <a:bodyPr/>
        <a:lstStyle/>
        <a:p>
          <a:endParaRPr lang="it-IT"/>
        </a:p>
      </dgm:t>
    </dgm:pt>
    <dgm:pt modelId="{80DF71EC-AFB5-4DB1-9B0C-0FC119BFC38D}" type="pres">
      <dgm:prSet presAssocID="{55A4C615-7C22-457A-8D02-7A65BE9455E0}" presName="hierRoot3" presStyleCnt="0"/>
      <dgm:spPr/>
    </dgm:pt>
    <dgm:pt modelId="{30DEF149-3483-45F3-AC9D-4D3584E9ADB0}" type="pres">
      <dgm:prSet presAssocID="{55A4C615-7C22-457A-8D02-7A65BE9455E0}" presName="composite3" presStyleCnt="0"/>
      <dgm:spPr/>
    </dgm:pt>
    <dgm:pt modelId="{5AE741EE-C9EF-49F4-A75B-0A48F4C12C3B}" type="pres">
      <dgm:prSet presAssocID="{55A4C615-7C22-457A-8D02-7A65BE9455E0}" presName="background3" presStyleLbl="node3" presStyleIdx="0" presStyleCnt="3"/>
      <dgm:spPr>
        <a:solidFill>
          <a:srgbClr val="808080"/>
        </a:solidFill>
      </dgm:spPr>
      <dgm:t>
        <a:bodyPr/>
        <a:lstStyle/>
        <a:p>
          <a:endParaRPr lang="it-IT"/>
        </a:p>
      </dgm:t>
    </dgm:pt>
    <dgm:pt modelId="{5B522D1F-5A26-4999-9396-6E9B4381978E}" type="pres">
      <dgm:prSet presAssocID="{55A4C615-7C22-457A-8D02-7A65BE9455E0}" presName="text3" presStyleLbl="fgAcc3" presStyleIdx="0" presStyleCnt="3" custLinFactNeighborX="-69831" custLinFactNeighborY="-8891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4ADDF53-94D6-41BE-A73D-28C437CF03A6}" type="pres">
      <dgm:prSet presAssocID="{55A4C615-7C22-457A-8D02-7A65BE9455E0}" presName="hierChild4" presStyleCnt="0"/>
      <dgm:spPr/>
    </dgm:pt>
    <dgm:pt modelId="{30F7B917-F37E-4E01-B8AF-7E67FD7F7A19}" type="pres">
      <dgm:prSet presAssocID="{5BB3332F-A610-4083-9CBB-7C6B38248718}" presName="Name17" presStyleLbl="parChTrans1D3" presStyleIdx="1" presStyleCnt="3"/>
      <dgm:spPr/>
      <dgm:t>
        <a:bodyPr/>
        <a:lstStyle/>
        <a:p>
          <a:endParaRPr lang="it-IT"/>
        </a:p>
      </dgm:t>
    </dgm:pt>
    <dgm:pt modelId="{C2BFA6ED-9CD9-4442-A563-B0298D6E51DB}" type="pres">
      <dgm:prSet presAssocID="{8CE911C7-C679-457F-AA0F-EA8388E138CA}" presName="hierRoot3" presStyleCnt="0"/>
      <dgm:spPr/>
    </dgm:pt>
    <dgm:pt modelId="{002DE464-D9B7-4DE8-B71A-E495A6EA0932}" type="pres">
      <dgm:prSet presAssocID="{8CE911C7-C679-457F-AA0F-EA8388E138CA}" presName="composite3" presStyleCnt="0"/>
      <dgm:spPr/>
    </dgm:pt>
    <dgm:pt modelId="{206E47E9-DDFA-4FCF-85E9-BD89C94F0F1C}" type="pres">
      <dgm:prSet presAssocID="{8CE911C7-C679-457F-AA0F-EA8388E138CA}" presName="background3" presStyleLbl="node3" presStyleIdx="1" presStyleCnt="3"/>
      <dgm:spPr>
        <a:solidFill>
          <a:srgbClr val="808080"/>
        </a:solidFill>
      </dgm:spPr>
      <dgm:t>
        <a:bodyPr/>
        <a:lstStyle/>
        <a:p>
          <a:endParaRPr lang="it-IT"/>
        </a:p>
      </dgm:t>
    </dgm:pt>
    <dgm:pt modelId="{08747952-EA15-4AAF-8204-A06F44C4BF38}" type="pres">
      <dgm:prSet presAssocID="{8CE911C7-C679-457F-AA0F-EA8388E138CA}" presName="text3" presStyleLbl="fgAcc3" presStyleIdx="1" presStyleCnt="3" custScaleY="62631" custLinFactNeighborX="-75031" custLinFactNeighborY="-7136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21858BA-7D55-4E8C-A17C-55920255A17F}" type="pres">
      <dgm:prSet presAssocID="{8CE911C7-C679-457F-AA0F-EA8388E138CA}" presName="hierChild4" presStyleCnt="0"/>
      <dgm:spPr/>
    </dgm:pt>
    <dgm:pt modelId="{1EDF1E5B-0F2E-415F-AAA2-92202258FA1A}" type="pres">
      <dgm:prSet presAssocID="{FECE1A9E-2520-4D2B-9714-7B55C82B158C}" presName="Name10" presStyleLbl="parChTrans1D2" presStyleIdx="1" presStyleCnt="2"/>
      <dgm:spPr/>
      <dgm:t>
        <a:bodyPr/>
        <a:lstStyle/>
        <a:p>
          <a:endParaRPr lang="it-IT"/>
        </a:p>
      </dgm:t>
    </dgm:pt>
    <dgm:pt modelId="{C9B57EEB-9A8A-47EF-9218-D32B99FB1516}" type="pres">
      <dgm:prSet presAssocID="{B325BBA7-DD3A-42C5-8556-643550E18DB2}" presName="hierRoot2" presStyleCnt="0"/>
      <dgm:spPr/>
    </dgm:pt>
    <dgm:pt modelId="{FCE8B7AF-1B60-48A6-B3EE-A8E6CAC49D60}" type="pres">
      <dgm:prSet presAssocID="{B325BBA7-DD3A-42C5-8556-643550E18DB2}" presName="composite2" presStyleCnt="0"/>
      <dgm:spPr/>
    </dgm:pt>
    <dgm:pt modelId="{DEB17DDB-CC62-4294-B78F-F48ADD5E9254}" type="pres">
      <dgm:prSet presAssocID="{B325BBA7-DD3A-42C5-8556-643550E18DB2}" presName="background2" presStyleLbl="node2" presStyleIdx="1" presStyleCnt="2"/>
      <dgm:spPr>
        <a:solidFill>
          <a:srgbClr val="C00000"/>
        </a:solidFill>
      </dgm:spPr>
      <dgm:t>
        <a:bodyPr/>
        <a:lstStyle/>
        <a:p>
          <a:endParaRPr lang="it-IT"/>
        </a:p>
      </dgm:t>
    </dgm:pt>
    <dgm:pt modelId="{9A2F0989-0FF2-4A68-A21B-8CBAA7750C11}" type="pres">
      <dgm:prSet presAssocID="{B325BBA7-DD3A-42C5-8556-643550E18DB2}" presName="text2" presStyleLbl="fgAcc2" presStyleIdx="1" presStyleCnt="2" custScaleY="63328" custLinFactNeighborX="50516" custLinFactNeighborY="-36267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095D4017-127C-458F-9C74-61E391FFB49B}" type="pres">
      <dgm:prSet presAssocID="{B325BBA7-DD3A-42C5-8556-643550E18DB2}" presName="hierChild3" presStyleCnt="0"/>
      <dgm:spPr/>
    </dgm:pt>
    <dgm:pt modelId="{821175D0-1046-4131-815C-64FAA98DC5D6}" type="pres">
      <dgm:prSet presAssocID="{C7250C37-5ECC-49D6-9796-2AD317F0740E}" presName="Name17" presStyleLbl="parChTrans1D3" presStyleIdx="2" presStyleCnt="3"/>
      <dgm:spPr/>
      <dgm:t>
        <a:bodyPr/>
        <a:lstStyle/>
        <a:p>
          <a:endParaRPr lang="it-IT"/>
        </a:p>
      </dgm:t>
    </dgm:pt>
    <dgm:pt modelId="{58A56312-8209-4CC3-8B04-2FE89B14B085}" type="pres">
      <dgm:prSet presAssocID="{C9059680-81C0-4688-A634-801EB80B325E}" presName="hierRoot3" presStyleCnt="0"/>
      <dgm:spPr/>
    </dgm:pt>
    <dgm:pt modelId="{0C3A3CF9-BA4C-414C-8334-F92104BB318E}" type="pres">
      <dgm:prSet presAssocID="{C9059680-81C0-4688-A634-801EB80B325E}" presName="composite3" presStyleCnt="0"/>
      <dgm:spPr/>
    </dgm:pt>
    <dgm:pt modelId="{25F6B30A-81E2-46CF-A073-026EB63C5965}" type="pres">
      <dgm:prSet presAssocID="{C9059680-81C0-4688-A634-801EB80B325E}" presName="background3" presStyleLbl="node3" presStyleIdx="2" presStyleCnt="3"/>
      <dgm:spPr>
        <a:solidFill>
          <a:srgbClr val="C00000"/>
        </a:solidFill>
      </dgm:spPr>
      <dgm:t>
        <a:bodyPr/>
        <a:lstStyle/>
        <a:p>
          <a:endParaRPr lang="it-IT"/>
        </a:p>
      </dgm:t>
    </dgm:pt>
    <dgm:pt modelId="{BB2D2EE1-3700-402A-823D-0F3DABF0E352}" type="pres">
      <dgm:prSet presAssocID="{C9059680-81C0-4688-A634-801EB80B325E}" presName="text3" presStyleLbl="fgAcc3" presStyleIdx="2" presStyleCnt="3" custScaleY="57951" custLinFactNeighborX="-4457" custLinFactNeighborY="-7253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E8FCEE4-7B14-4F28-AA8F-7C48CEC22235}" type="pres">
      <dgm:prSet presAssocID="{C9059680-81C0-4688-A634-801EB80B325E}" presName="hierChild4" presStyleCnt="0"/>
      <dgm:spPr/>
    </dgm:pt>
  </dgm:ptLst>
  <dgm:cxnLst>
    <dgm:cxn modelId="{6D6B87BC-74B3-4D71-97FA-7CA594976C4C}" srcId="{B325BBA7-DD3A-42C5-8556-643550E18DB2}" destId="{C9059680-81C0-4688-A634-801EB80B325E}" srcOrd="0" destOrd="0" parTransId="{C7250C37-5ECC-49D6-9796-2AD317F0740E}" sibTransId="{F4AEEFD3-D8F1-4E1F-A468-DBEF0AD6EC3D}"/>
    <dgm:cxn modelId="{47E88B36-0365-4C4B-B65B-C2024671638F}" type="presOf" srcId="{2A12019E-B443-4F64-8699-0191EACC8C9A}" destId="{DE95ACB6-8939-4A5A-B688-FBBD5FAC562E}" srcOrd="0" destOrd="0" presId="urn:microsoft.com/office/officeart/2005/8/layout/hierarchy1"/>
    <dgm:cxn modelId="{2641BDE8-45F5-4BBB-BED5-BADDF237DF59}" srcId="{AE7646AD-D804-4442-B3A7-7E5218ECB3AC}" destId="{D33ADEEB-99C3-49EF-880E-27F9BEE9C8E8}" srcOrd="0" destOrd="0" parTransId="{8A623033-CC43-4BF8-92D2-E6A4F8B020B8}" sibTransId="{130113C6-E4FB-479D-9825-CEC4B4F4B1CD}"/>
    <dgm:cxn modelId="{51233923-246B-45CD-B4B9-F0607BFC059B}" type="presOf" srcId="{C7250C37-5ECC-49D6-9796-2AD317F0740E}" destId="{821175D0-1046-4131-815C-64FAA98DC5D6}" srcOrd="0" destOrd="0" presId="urn:microsoft.com/office/officeart/2005/8/layout/hierarchy1"/>
    <dgm:cxn modelId="{A29FC5C9-BE37-443F-A541-F616DB0F230D}" srcId="{2A12019E-B443-4F64-8699-0191EACC8C9A}" destId="{AE7646AD-D804-4442-B3A7-7E5218ECB3AC}" srcOrd="0" destOrd="0" parTransId="{033D4DE0-D5EF-4586-98D9-3644D4962DBD}" sibTransId="{CA61F033-52F0-48F0-BB76-81EAE7CD6629}"/>
    <dgm:cxn modelId="{F5DFF5EE-FA38-4C08-95E6-16F6BDD41ED7}" type="presOf" srcId="{886F3F77-3189-42B3-BCC7-D91D32C30FDE}" destId="{239DC820-663A-4011-AD05-1C858A3C61A0}" srcOrd="0" destOrd="0" presId="urn:microsoft.com/office/officeart/2005/8/layout/hierarchy1"/>
    <dgm:cxn modelId="{08991EF4-617F-47CB-850D-7E9312BFFD81}" type="presOf" srcId="{FECE1A9E-2520-4D2B-9714-7B55C82B158C}" destId="{1EDF1E5B-0F2E-415F-AAA2-92202258FA1A}" srcOrd="0" destOrd="0" presId="urn:microsoft.com/office/officeart/2005/8/layout/hierarchy1"/>
    <dgm:cxn modelId="{CB3A1D3E-B026-4D6C-A9E7-43BF59A1C03C}" type="presOf" srcId="{D33ADEEB-99C3-49EF-880E-27F9BEE9C8E8}" destId="{62F1A9F0-6DAC-4DF8-954E-02E442E789A8}" srcOrd="0" destOrd="0" presId="urn:microsoft.com/office/officeart/2005/8/layout/hierarchy1"/>
    <dgm:cxn modelId="{4B96DFD0-941A-47ED-9F69-FEDA143CD0FE}" srcId="{D33ADEEB-99C3-49EF-880E-27F9BEE9C8E8}" destId="{55A4C615-7C22-457A-8D02-7A65BE9455E0}" srcOrd="0" destOrd="0" parTransId="{886F3F77-3189-42B3-BCC7-D91D32C30FDE}" sibTransId="{751EC494-096F-4534-9265-0C435C91FD19}"/>
    <dgm:cxn modelId="{13944859-C970-4736-A789-1D7227D28681}" srcId="{D33ADEEB-99C3-49EF-880E-27F9BEE9C8E8}" destId="{8CE911C7-C679-457F-AA0F-EA8388E138CA}" srcOrd="1" destOrd="0" parTransId="{5BB3332F-A610-4083-9CBB-7C6B38248718}" sibTransId="{908AA874-E868-43B9-93D6-F2539CCCEA82}"/>
    <dgm:cxn modelId="{39BAAAB9-2BB3-437F-B656-558ADE8FCC0F}" type="presOf" srcId="{55A4C615-7C22-457A-8D02-7A65BE9455E0}" destId="{5B522D1F-5A26-4999-9396-6E9B4381978E}" srcOrd="0" destOrd="0" presId="urn:microsoft.com/office/officeart/2005/8/layout/hierarchy1"/>
    <dgm:cxn modelId="{6FD09543-B2DD-4F79-B939-4B3FA7BD519A}" type="presOf" srcId="{AE7646AD-D804-4442-B3A7-7E5218ECB3AC}" destId="{038D36D4-9626-4136-8B2E-A20D5D53993C}" srcOrd="0" destOrd="0" presId="urn:microsoft.com/office/officeart/2005/8/layout/hierarchy1"/>
    <dgm:cxn modelId="{174AF79A-9EAD-42C0-84FC-6E5B1BD1AFC7}" type="presOf" srcId="{B325BBA7-DD3A-42C5-8556-643550E18DB2}" destId="{9A2F0989-0FF2-4A68-A21B-8CBAA7750C11}" srcOrd="0" destOrd="0" presId="urn:microsoft.com/office/officeart/2005/8/layout/hierarchy1"/>
    <dgm:cxn modelId="{8E151BE7-68F3-4C71-AC5C-ADD67E622CE6}" type="presOf" srcId="{8CE911C7-C679-457F-AA0F-EA8388E138CA}" destId="{08747952-EA15-4AAF-8204-A06F44C4BF38}" srcOrd="0" destOrd="0" presId="urn:microsoft.com/office/officeart/2005/8/layout/hierarchy1"/>
    <dgm:cxn modelId="{99563113-897F-4FD0-9A59-4F6BE9E22F04}" type="presOf" srcId="{C9059680-81C0-4688-A634-801EB80B325E}" destId="{BB2D2EE1-3700-402A-823D-0F3DABF0E352}" srcOrd="0" destOrd="0" presId="urn:microsoft.com/office/officeart/2005/8/layout/hierarchy1"/>
    <dgm:cxn modelId="{8BAD8DA0-9B96-4B7B-9DF1-7246C8DDD54A}" srcId="{AE7646AD-D804-4442-B3A7-7E5218ECB3AC}" destId="{B325BBA7-DD3A-42C5-8556-643550E18DB2}" srcOrd="1" destOrd="0" parTransId="{FECE1A9E-2520-4D2B-9714-7B55C82B158C}" sibTransId="{9D047297-7AE0-4E62-A558-7B965677B5F2}"/>
    <dgm:cxn modelId="{B5F9C89A-69B6-4E12-904A-AB673D531F85}" type="presOf" srcId="{5BB3332F-A610-4083-9CBB-7C6B38248718}" destId="{30F7B917-F37E-4E01-B8AF-7E67FD7F7A19}" srcOrd="0" destOrd="0" presId="urn:microsoft.com/office/officeart/2005/8/layout/hierarchy1"/>
    <dgm:cxn modelId="{2C530B90-44C7-4FE3-ABBE-F6B88BE4EB99}" type="presOf" srcId="{8A623033-CC43-4BF8-92D2-E6A4F8B020B8}" destId="{E94501EE-8ECE-41B0-9E39-5ACD1F3B1D9A}" srcOrd="0" destOrd="0" presId="urn:microsoft.com/office/officeart/2005/8/layout/hierarchy1"/>
    <dgm:cxn modelId="{C79456A2-C9AD-4B05-9BE0-C283997FA049}" type="presParOf" srcId="{DE95ACB6-8939-4A5A-B688-FBBD5FAC562E}" destId="{59503E40-DFA6-420E-B8AA-800961B1214E}" srcOrd="0" destOrd="0" presId="urn:microsoft.com/office/officeart/2005/8/layout/hierarchy1"/>
    <dgm:cxn modelId="{118F6486-FF58-49B6-9FC3-4C846D18EEF6}" type="presParOf" srcId="{59503E40-DFA6-420E-B8AA-800961B1214E}" destId="{04BF5826-1B3A-49D9-8990-2BE2971375B4}" srcOrd="0" destOrd="0" presId="urn:microsoft.com/office/officeart/2005/8/layout/hierarchy1"/>
    <dgm:cxn modelId="{ABB124DE-148F-4762-8BD6-68354B846563}" type="presParOf" srcId="{04BF5826-1B3A-49D9-8990-2BE2971375B4}" destId="{F367B38E-92BA-4C6E-881B-0B381B1367C4}" srcOrd="0" destOrd="0" presId="urn:microsoft.com/office/officeart/2005/8/layout/hierarchy1"/>
    <dgm:cxn modelId="{693D8DCC-0154-485F-A84C-6ADA7859FB9B}" type="presParOf" srcId="{04BF5826-1B3A-49D9-8990-2BE2971375B4}" destId="{038D36D4-9626-4136-8B2E-A20D5D53993C}" srcOrd="1" destOrd="0" presId="urn:microsoft.com/office/officeart/2005/8/layout/hierarchy1"/>
    <dgm:cxn modelId="{7F50B4C2-65D9-4E16-9858-BDF4AF25E736}" type="presParOf" srcId="{59503E40-DFA6-420E-B8AA-800961B1214E}" destId="{6F7F91B1-9F66-4E50-B14D-B212E5ECBBFB}" srcOrd="1" destOrd="0" presId="urn:microsoft.com/office/officeart/2005/8/layout/hierarchy1"/>
    <dgm:cxn modelId="{AA88C547-3071-4D91-93F6-3FC201FCEE53}" type="presParOf" srcId="{6F7F91B1-9F66-4E50-B14D-B212E5ECBBFB}" destId="{E94501EE-8ECE-41B0-9E39-5ACD1F3B1D9A}" srcOrd="0" destOrd="0" presId="urn:microsoft.com/office/officeart/2005/8/layout/hierarchy1"/>
    <dgm:cxn modelId="{A65A81D0-0B35-41CF-8BAE-D625E226898D}" type="presParOf" srcId="{6F7F91B1-9F66-4E50-B14D-B212E5ECBBFB}" destId="{2055E956-5FA6-4B99-B920-0DAB308D93F2}" srcOrd="1" destOrd="0" presId="urn:microsoft.com/office/officeart/2005/8/layout/hierarchy1"/>
    <dgm:cxn modelId="{80FC1C09-695A-4FDA-802D-DF8FE09BAF88}" type="presParOf" srcId="{2055E956-5FA6-4B99-B920-0DAB308D93F2}" destId="{00097DD0-D7D8-48BE-B6F2-914575F0ED37}" srcOrd="0" destOrd="0" presId="urn:microsoft.com/office/officeart/2005/8/layout/hierarchy1"/>
    <dgm:cxn modelId="{5FA31142-F42D-4481-86ED-1D6249CAB4D3}" type="presParOf" srcId="{00097DD0-D7D8-48BE-B6F2-914575F0ED37}" destId="{906A9012-60EE-4986-BD6B-44A7BD454FBF}" srcOrd="0" destOrd="0" presId="urn:microsoft.com/office/officeart/2005/8/layout/hierarchy1"/>
    <dgm:cxn modelId="{D1D99CC6-486E-46A2-AC8B-A3A335C46D90}" type="presParOf" srcId="{00097DD0-D7D8-48BE-B6F2-914575F0ED37}" destId="{62F1A9F0-6DAC-4DF8-954E-02E442E789A8}" srcOrd="1" destOrd="0" presId="urn:microsoft.com/office/officeart/2005/8/layout/hierarchy1"/>
    <dgm:cxn modelId="{EE0A3766-D9C4-4EA6-8EF2-B5ABE654F068}" type="presParOf" srcId="{2055E956-5FA6-4B99-B920-0DAB308D93F2}" destId="{18844661-8D28-476F-87C5-846015FA8FEF}" srcOrd="1" destOrd="0" presId="urn:microsoft.com/office/officeart/2005/8/layout/hierarchy1"/>
    <dgm:cxn modelId="{6D37503E-35E0-4661-B11B-7CAB8835E2A0}" type="presParOf" srcId="{18844661-8D28-476F-87C5-846015FA8FEF}" destId="{239DC820-663A-4011-AD05-1C858A3C61A0}" srcOrd="0" destOrd="0" presId="urn:microsoft.com/office/officeart/2005/8/layout/hierarchy1"/>
    <dgm:cxn modelId="{D6B34706-EB12-4A7D-BE48-924CF52B5BB5}" type="presParOf" srcId="{18844661-8D28-476F-87C5-846015FA8FEF}" destId="{80DF71EC-AFB5-4DB1-9B0C-0FC119BFC38D}" srcOrd="1" destOrd="0" presId="urn:microsoft.com/office/officeart/2005/8/layout/hierarchy1"/>
    <dgm:cxn modelId="{92C59A51-D109-47B2-AD58-B52232FA5E85}" type="presParOf" srcId="{80DF71EC-AFB5-4DB1-9B0C-0FC119BFC38D}" destId="{30DEF149-3483-45F3-AC9D-4D3584E9ADB0}" srcOrd="0" destOrd="0" presId="urn:microsoft.com/office/officeart/2005/8/layout/hierarchy1"/>
    <dgm:cxn modelId="{71C2F36A-BADA-4672-8C1B-947A557AEB2D}" type="presParOf" srcId="{30DEF149-3483-45F3-AC9D-4D3584E9ADB0}" destId="{5AE741EE-C9EF-49F4-A75B-0A48F4C12C3B}" srcOrd="0" destOrd="0" presId="urn:microsoft.com/office/officeart/2005/8/layout/hierarchy1"/>
    <dgm:cxn modelId="{7BBEE29C-C0DF-43DA-A6CB-118FE002194D}" type="presParOf" srcId="{30DEF149-3483-45F3-AC9D-4D3584E9ADB0}" destId="{5B522D1F-5A26-4999-9396-6E9B4381978E}" srcOrd="1" destOrd="0" presId="urn:microsoft.com/office/officeart/2005/8/layout/hierarchy1"/>
    <dgm:cxn modelId="{A3B6A335-472A-4D96-B81E-BB2D25BCFA2A}" type="presParOf" srcId="{80DF71EC-AFB5-4DB1-9B0C-0FC119BFC38D}" destId="{34ADDF53-94D6-41BE-A73D-28C437CF03A6}" srcOrd="1" destOrd="0" presId="urn:microsoft.com/office/officeart/2005/8/layout/hierarchy1"/>
    <dgm:cxn modelId="{15C3A761-6E51-4923-9B70-DC9776109BB5}" type="presParOf" srcId="{18844661-8D28-476F-87C5-846015FA8FEF}" destId="{30F7B917-F37E-4E01-B8AF-7E67FD7F7A19}" srcOrd="2" destOrd="0" presId="urn:microsoft.com/office/officeart/2005/8/layout/hierarchy1"/>
    <dgm:cxn modelId="{A799243F-F1DA-40D4-BABA-A4CFDDC0DFA7}" type="presParOf" srcId="{18844661-8D28-476F-87C5-846015FA8FEF}" destId="{C2BFA6ED-9CD9-4442-A563-B0298D6E51DB}" srcOrd="3" destOrd="0" presId="urn:microsoft.com/office/officeart/2005/8/layout/hierarchy1"/>
    <dgm:cxn modelId="{719FD0C3-8003-495D-9B37-E2B1FE71A6E4}" type="presParOf" srcId="{C2BFA6ED-9CD9-4442-A563-B0298D6E51DB}" destId="{002DE464-D9B7-4DE8-B71A-E495A6EA0932}" srcOrd="0" destOrd="0" presId="urn:microsoft.com/office/officeart/2005/8/layout/hierarchy1"/>
    <dgm:cxn modelId="{14EE8B17-B56E-425C-B97D-2180BD5626C1}" type="presParOf" srcId="{002DE464-D9B7-4DE8-B71A-E495A6EA0932}" destId="{206E47E9-DDFA-4FCF-85E9-BD89C94F0F1C}" srcOrd="0" destOrd="0" presId="urn:microsoft.com/office/officeart/2005/8/layout/hierarchy1"/>
    <dgm:cxn modelId="{EC83FD23-B00C-4D61-99CA-D8C707DDE5C8}" type="presParOf" srcId="{002DE464-D9B7-4DE8-B71A-E495A6EA0932}" destId="{08747952-EA15-4AAF-8204-A06F44C4BF38}" srcOrd="1" destOrd="0" presId="urn:microsoft.com/office/officeart/2005/8/layout/hierarchy1"/>
    <dgm:cxn modelId="{6FA30783-0ABF-45FA-90E8-2E8A2C1D73AC}" type="presParOf" srcId="{C2BFA6ED-9CD9-4442-A563-B0298D6E51DB}" destId="{221858BA-7D55-4E8C-A17C-55920255A17F}" srcOrd="1" destOrd="0" presId="urn:microsoft.com/office/officeart/2005/8/layout/hierarchy1"/>
    <dgm:cxn modelId="{2E5437A0-2441-4667-B4D7-EFABE45FBD0A}" type="presParOf" srcId="{6F7F91B1-9F66-4E50-B14D-B212E5ECBBFB}" destId="{1EDF1E5B-0F2E-415F-AAA2-92202258FA1A}" srcOrd="2" destOrd="0" presId="urn:microsoft.com/office/officeart/2005/8/layout/hierarchy1"/>
    <dgm:cxn modelId="{0ACDF76C-A212-4EBC-AB2F-F597FBD6164D}" type="presParOf" srcId="{6F7F91B1-9F66-4E50-B14D-B212E5ECBBFB}" destId="{C9B57EEB-9A8A-47EF-9218-D32B99FB1516}" srcOrd="3" destOrd="0" presId="urn:microsoft.com/office/officeart/2005/8/layout/hierarchy1"/>
    <dgm:cxn modelId="{B4DFC69E-FC40-401D-A372-A0BDB1A27CF9}" type="presParOf" srcId="{C9B57EEB-9A8A-47EF-9218-D32B99FB1516}" destId="{FCE8B7AF-1B60-48A6-B3EE-A8E6CAC49D60}" srcOrd="0" destOrd="0" presId="urn:microsoft.com/office/officeart/2005/8/layout/hierarchy1"/>
    <dgm:cxn modelId="{ABDF9015-BD99-40B0-8A5A-7A51B00834C2}" type="presParOf" srcId="{FCE8B7AF-1B60-48A6-B3EE-A8E6CAC49D60}" destId="{DEB17DDB-CC62-4294-B78F-F48ADD5E9254}" srcOrd="0" destOrd="0" presId="urn:microsoft.com/office/officeart/2005/8/layout/hierarchy1"/>
    <dgm:cxn modelId="{F56AB2BC-C981-47A5-86C4-986FC22DA8AF}" type="presParOf" srcId="{FCE8B7AF-1B60-48A6-B3EE-A8E6CAC49D60}" destId="{9A2F0989-0FF2-4A68-A21B-8CBAA7750C11}" srcOrd="1" destOrd="0" presId="urn:microsoft.com/office/officeart/2005/8/layout/hierarchy1"/>
    <dgm:cxn modelId="{A0431143-B43C-4943-95F2-5A712A1D9490}" type="presParOf" srcId="{C9B57EEB-9A8A-47EF-9218-D32B99FB1516}" destId="{095D4017-127C-458F-9C74-61E391FFB49B}" srcOrd="1" destOrd="0" presId="urn:microsoft.com/office/officeart/2005/8/layout/hierarchy1"/>
    <dgm:cxn modelId="{DF686D01-0A81-44A9-8118-FD7ABC525F1D}" type="presParOf" srcId="{095D4017-127C-458F-9C74-61E391FFB49B}" destId="{821175D0-1046-4131-815C-64FAA98DC5D6}" srcOrd="0" destOrd="0" presId="urn:microsoft.com/office/officeart/2005/8/layout/hierarchy1"/>
    <dgm:cxn modelId="{196D82E8-1A0C-4449-93FF-4F76228EE9F9}" type="presParOf" srcId="{095D4017-127C-458F-9C74-61E391FFB49B}" destId="{58A56312-8209-4CC3-8B04-2FE89B14B085}" srcOrd="1" destOrd="0" presId="urn:microsoft.com/office/officeart/2005/8/layout/hierarchy1"/>
    <dgm:cxn modelId="{068D83DC-843C-47E7-BCB5-713742ED7AA3}" type="presParOf" srcId="{58A56312-8209-4CC3-8B04-2FE89B14B085}" destId="{0C3A3CF9-BA4C-414C-8334-F92104BB318E}" srcOrd="0" destOrd="0" presId="urn:microsoft.com/office/officeart/2005/8/layout/hierarchy1"/>
    <dgm:cxn modelId="{9EFE79D6-3F5E-4F66-A289-43B3FC2BCB28}" type="presParOf" srcId="{0C3A3CF9-BA4C-414C-8334-F92104BB318E}" destId="{25F6B30A-81E2-46CF-A073-026EB63C5965}" srcOrd="0" destOrd="0" presId="urn:microsoft.com/office/officeart/2005/8/layout/hierarchy1"/>
    <dgm:cxn modelId="{15D41815-7D56-4AFB-B1EF-123AE71AFD65}" type="presParOf" srcId="{0C3A3CF9-BA4C-414C-8334-F92104BB318E}" destId="{BB2D2EE1-3700-402A-823D-0F3DABF0E352}" srcOrd="1" destOrd="0" presId="urn:microsoft.com/office/officeart/2005/8/layout/hierarchy1"/>
    <dgm:cxn modelId="{71CBAE45-F8CE-4F4D-9DBE-63D443586AA1}" type="presParOf" srcId="{58A56312-8209-4CC3-8B04-2FE89B14B085}" destId="{CE8FCEE4-7B14-4F28-AA8F-7C48CEC2223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8F3CF2-A17E-40D8-96DC-25C34BEFAD8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3ACF0A6-E68D-4B3F-A891-FD41AE08124B}">
      <dgm:prSet phldrT="[Testo]" custT="1"/>
      <dgm:spPr>
        <a:ln>
          <a:solidFill>
            <a:srgbClr val="C00000"/>
          </a:solidFill>
        </a:ln>
      </dgm:spPr>
      <dgm:t>
        <a:bodyPr/>
        <a:lstStyle/>
        <a:p>
          <a:r>
            <a:rPr lang="it-IT" sz="1600" b="1" dirty="0" smtClean="0">
              <a:solidFill>
                <a:schemeClr val="bg2">
                  <a:lumMod val="10000"/>
                </a:schemeClr>
              </a:solidFill>
            </a:rPr>
            <a:t>Dipendente a tempo determinato al 30/5/2000 o assunto successivamente</a:t>
          </a:r>
          <a:endParaRPr lang="it-IT" sz="1600" b="1" dirty="0">
            <a:solidFill>
              <a:schemeClr val="bg2">
                <a:lumMod val="10000"/>
              </a:schemeClr>
            </a:solidFill>
          </a:endParaRPr>
        </a:p>
      </dgm:t>
    </dgm:pt>
    <dgm:pt modelId="{46E9D3F2-1C56-4E0F-BAB1-A1842C5A1DB4}" type="parTrans" cxnId="{B7813E39-8980-445D-B132-B8F74763A8CC}">
      <dgm:prSet/>
      <dgm:spPr/>
      <dgm:t>
        <a:bodyPr/>
        <a:lstStyle/>
        <a:p>
          <a:endParaRPr lang="it-IT" sz="1800"/>
        </a:p>
      </dgm:t>
    </dgm:pt>
    <dgm:pt modelId="{7BAC59BD-5C2A-4239-A492-9E2A99F348BC}" type="sibTrans" cxnId="{B7813E39-8980-445D-B132-B8F74763A8CC}">
      <dgm:prSet/>
      <dgm:spPr/>
      <dgm:t>
        <a:bodyPr/>
        <a:lstStyle/>
        <a:p>
          <a:endParaRPr lang="it-IT" sz="1800"/>
        </a:p>
      </dgm:t>
    </dgm:pt>
    <dgm:pt modelId="{B8FD31E3-ECFE-4BB9-8EFB-703E50EBAF42}">
      <dgm:prSet phldrT="[Testo]" custT="1"/>
      <dgm:spPr>
        <a:ln>
          <a:solidFill>
            <a:srgbClr val="5F5F5F"/>
          </a:solidFill>
        </a:ln>
      </dgm:spPr>
      <dgm:t>
        <a:bodyPr/>
        <a:lstStyle/>
        <a:p>
          <a:r>
            <a:rPr lang="it-IT" sz="2800" b="1" dirty="0" smtClean="0">
              <a:solidFill>
                <a:srgbClr val="C00000"/>
              </a:solidFill>
            </a:rPr>
            <a:t>TFR</a:t>
          </a:r>
          <a:endParaRPr lang="it-IT" sz="2800" b="1" dirty="0">
            <a:solidFill>
              <a:srgbClr val="C00000"/>
            </a:solidFill>
          </a:endParaRPr>
        </a:p>
      </dgm:t>
    </dgm:pt>
    <dgm:pt modelId="{576CB9A3-8F8E-49F8-9DD7-9D7FE6395DB6}" type="parTrans" cxnId="{9188A3E5-2E6A-4565-940D-45D208FCD855}">
      <dgm:prSet/>
      <dgm:spPr/>
      <dgm:t>
        <a:bodyPr/>
        <a:lstStyle/>
        <a:p>
          <a:endParaRPr lang="it-IT" sz="1800"/>
        </a:p>
      </dgm:t>
    </dgm:pt>
    <dgm:pt modelId="{B737C1BE-3F13-4ADF-AE15-00F2696FC72B}" type="sibTrans" cxnId="{9188A3E5-2E6A-4565-940D-45D208FCD855}">
      <dgm:prSet/>
      <dgm:spPr/>
      <dgm:t>
        <a:bodyPr/>
        <a:lstStyle/>
        <a:p>
          <a:endParaRPr lang="it-IT" sz="1800"/>
        </a:p>
      </dgm:t>
    </dgm:pt>
    <dgm:pt modelId="{93C6818A-C853-4AD9-BE4E-34B4AA586C86}">
      <dgm:prSet phldrT="[Testo]" custT="1"/>
      <dgm:spPr>
        <a:ln>
          <a:solidFill>
            <a:srgbClr val="C00000"/>
          </a:solidFill>
        </a:ln>
      </dgm:spPr>
      <dgm:t>
        <a:bodyPr/>
        <a:lstStyle/>
        <a:p>
          <a:r>
            <a:rPr lang="it-IT" sz="1600" b="1" dirty="0" smtClean="0">
              <a:solidFill>
                <a:srgbClr val="C00000"/>
              </a:solidFill>
            </a:rPr>
            <a:t>Aderisce alla Previdenza Complementare</a:t>
          </a:r>
          <a:endParaRPr lang="it-IT" sz="1600" b="1" dirty="0">
            <a:solidFill>
              <a:srgbClr val="C00000"/>
            </a:solidFill>
          </a:endParaRPr>
        </a:p>
      </dgm:t>
    </dgm:pt>
    <dgm:pt modelId="{F7D7AF1B-D644-414A-ABC6-5F3CD78D6A62}" type="parTrans" cxnId="{3DB61023-87ED-4F4E-B4A3-78A9DAAD59D4}">
      <dgm:prSet/>
      <dgm:spPr>
        <a:ln>
          <a:solidFill>
            <a:srgbClr val="C00000"/>
          </a:solidFill>
        </a:ln>
      </dgm:spPr>
      <dgm:t>
        <a:bodyPr/>
        <a:lstStyle/>
        <a:p>
          <a:endParaRPr lang="it-IT" sz="1800"/>
        </a:p>
      </dgm:t>
    </dgm:pt>
    <dgm:pt modelId="{08CB7FEC-A712-4753-A442-BD8A7F66BDD8}" type="sibTrans" cxnId="{3DB61023-87ED-4F4E-B4A3-78A9DAAD59D4}">
      <dgm:prSet/>
      <dgm:spPr/>
      <dgm:t>
        <a:bodyPr/>
        <a:lstStyle/>
        <a:p>
          <a:endParaRPr lang="it-IT" sz="1800"/>
        </a:p>
      </dgm:t>
    </dgm:pt>
    <dgm:pt modelId="{CE5E4AB5-C7F8-41E5-AA38-2EDA2F781928}">
      <dgm:prSet phldrT="[Testo]" custT="1"/>
      <dgm:spPr>
        <a:ln>
          <a:solidFill>
            <a:srgbClr val="5F5F5F"/>
          </a:solidFill>
        </a:ln>
      </dgm:spPr>
      <dgm:t>
        <a:bodyPr/>
        <a:lstStyle/>
        <a:p>
          <a:r>
            <a:rPr lang="it-IT" sz="1600" b="1" dirty="0" smtClean="0">
              <a:solidFill>
                <a:schemeClr val="bg2">
                  <a:lumMod val="25000"/>
                </a:schemeClr>
              </a:solidFill>
            </a:rPr>
            <a:t>Non aderisce alla Previdenza Complementare</a:t>
          </a:r>
          <a:endParaRPr lang="it-IT" sz="1600" b="1" dirty="0">
            <a:solidFill>
              <a:schemeClr val="bg2">
                <a:lumMod val="25000"/>
              </a:schemeClr>
            </a:solidFill>
          </a:endParaRPr>
        </a:p>
      </dgm:t>
    </dgm:pt>
    <dgm:pt modelId="{C59BA01D-BE17-4237-91D7-2B7B40501F9F}" type="parTrans" cxnId="{CD2A1226-E652-425E-A65C-1165CCA501CC}">
      <dgm:prSet/>
      <dgm:spPr>
        <a:ln>
          <a:solidFill>
            <a:srgbClr val="C00000"/>
          </a:solidFill>
        </a:ln>
      </dgm:spPr>
      <dgm:t>
        <a:bodyPr/>
        <a:lstStyle/>
        <a:p>
          <a:endParaRPr lang="it-IT" sz="1800"/>
        </a:p>
      </dgm:t>
    </dgm:pt>
    <dgm:pt modelId="{F30E4DCC-1114-4925-A7C8-7319FD3D4933}" type="sibTrans" cxnId="{CD2A1226-E652-425E-A65C-1165CCA501CC}">
      <dgm:prSet/>
      <dgm:spPr/>
      <dgm:t>
        <a:bodyPr/>
        <a:lstStyle/>
        <a:p>
          <a:endParaRPr lang="it-IT" sz="1800"/>
        </a:p>
      </dgm:t>
    </dgm:pt>
    <dgm:pt modelId="{39FA9A86-73EA-4A26-BEDC-ABAEBB1D75CC}" type="pres">
      <dgm:prSet presAssocID="{EC8F3CF2-A17E-40D8-96DC-25C34BEFAD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F49B35B-592B-439A-8305-0C6F4339E4D6}" type="pres">
      <dgm:prSet presAssocID="{93ACF0A6-E68D-4B3F-A891-FD41AE08124B}" presName="hierRoot1" presStyleCnt="0"/>
      <dgm:spPr/>
    </dgm:pt>
    <dgm:pt modelId="{FE76D0A4-43FE-4E79-898C-471E41D4DE70}" type="pres">
      <dgm:prSet presAssocID="{93ACF0A6-E68D-4B3F-A891-FD41AE08124B}" presName="composite" presStyleCnt="0"/>
      <dgm:spPr/>
    </dgm:pt>
    <dgm:pt modelId="{CB9A3A31-5E03-499B-8DC1-272024D17B5F}" type="pres">
      <dgm:prSet presAssocID="{93ACF0A6-E68D-4B3F-A891-FD41AE08124B}" presName="background" presStyleLbl="node0" presStyleIdx="0" presStyleCnt="1"/>
      <dgm:spPr>
        <a:solidFill>
          <a:srgbClr val="C00000"/>
        </a:solidFill>
        <a:ln>
          <a:solidFill>
            <a:srgbClr val="5F5F5F"/>
          </a:solidFill>
        </a:ln>
      </dgm:spPr>
      <dgm:t>
        <a:bodyPr/>
        <a:lstStyle/>
        <a:p>
          <a:endParaRPr lang="it-IT"/>
        </a:p>
      </dgm:t>
    </dgm:pt>
    <dgm:pt modelId="{348A7ECA-C84B-4DB2-B90C-7082AB495D0F}" type="pres">
      <dgm:prSet presAssocID="{93ACF0A6-E68D-4B3F-A891-FD41AE08124B}" presName="text" presStyleLbl="fgAcc0" presStyleIdx="0" presStyleCnt="1" custScaleX="186588" custScaleY="8445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1BFF204-9B2E-4369-B9C6-B3FC7488B8EC}" type="pres">
      <dgm:prSet presAssocID="{93ACF0A6-E68D-4B3F-A891-FD41AE08124B}" presName="hierChild2" presStyleCnt="0"/>
      <dgm:spPr/>
    </dgm:pt>
    <dgm:pt modelId="{E04EBB93-B4AF-47AA-B995-F44568612C7C}" type="pres">
      <dgm:prSet presAssocID="{576CB9A3-8F8E-49F8-9DD7-9D7FE6395DB6}" presName="Name10" presStyleLbl="parChTrans1D2" presStyleIdx="0" presStyleCnt="1"/>
      <dgm:spPr/>
      <dgm:t>
        <a:bodyPr/>
        <a:lstStyle/>
        <a:p>
          <a:endParaRPr lang="it-IT"/>
        </a:p>
      </dgm:t>
    </dgm:pt>
    <dgm:pt modelId="{EB0C8307-032E-4B8D-BD28-B9C3F703A49F}" type="pres">
      <dgm:prSet presAssocID="{B8FD31E3-ECFE-4BB9-8EFB-703E50EBAF42}" presName="hierRoot2" presStyleCnt="0"/>
      <dgm:spPr/>
    </dgm:pt>
    <dgm:pt modelId="{D93069D4-3761-475E-A1FF-6ED70E197F49}" type="pres">
      <dgm:prSet presAssocID="{B8FD31E3-ECFE-4BB9-8EFB-703E50EBAF42}" presName="composite2" presStyleCnt="0"/>
      <dgm:spPr/>
    </dgm:pt>
    <dgm:pt modelId="{174C93A3-53D7-48C3-A455-E3074718A87C}" type="pres">
      <dgm:prSet presAssocID="{B8FD31E3-ECFE-4BB9-8EFB-703E50EBAF42}" presName="background2" presStyleLbl="node2" presStyleIdx="0" presStyleCnt="1"/>
      <dgm:spPr>
        <a:solidFill>
          <a:srgbClr val="C00000"/>
        </a:solidFill>
      </dgm:spPr>
      <dgm:t>
        <a:bodyPr/>
        <a:lstStyle/>
        <a:p>
          <a:endParaRPr lang="it-IT"/>
        </a:p>
      </dgm:t>
    </dgm:pt>
    <dgm:pt modelId="{B708E7E4-D088-4EFF-B1A3-E59B92C46BCB}" type="pres">
      <dgm:prSet presAssocID="{B8FD31E3-ECFE-4BB9-8EFB-703E50EBAF42}" presName="text2" presStyleLbl="fgAcc2" presStyleIdx="0" presStyleCnt="1" custScaleY="36949" custLinFactNeighborX="-709" custLinFactNeighborY="-3236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69FC6EC-569B-44F9-8F33-A5B01EA2D583}" type="pres">
      <dgm:prSet presAssocID="{B8FD31E3-ECFE-4BB9-8EFB-703E50EBAF42}" presName="hierChild3" presStyleCnt="0"/>
      <dgm:spPr/>
    </dgm:pt>
    <dgm:pt modelId="{F8F05437-A3B0-424F-81AF-DBD72629969A}" type="pres">
      <dgm:prSet presAssocID="{F7D7AF1B-D644-414A-ABC6-5F3CD78D6A62}" presName="Name17" presStyleLbl="parChTrans1D3" presStyleIdx="0" presStyleCnt="2"/>
      <dgm:spPr/>
      <dgm:t>
        <a:bodyPr/>
        <a:lstStyle/>
        <a:p>
          <a:endParaRPr lang="it-IT"/>
        </a:p>
      </dgm:t>
    </dgm:pt>
    <dgm:pt modelId="{83369256-F05D-418C-A970-767426AACAA3}" type="pres">
      <dgm:prSet presAssocID="{93C6818A-C853-4AD9-BE4E-34B4AA586C86}" presName="hierRoot3" presStyleCnt="0"/>
      <dgm:spPr/>
    </dgm:pt>
    <dgm:pt modelId="{04E40303-A5EB-49F9-A374-824C8D581799}" type="pres">
      <dgm:prSet presAssocID="{93C6818A-C853-4AD9-BE4E-34B4AA586C86}" presName="composite3" presStyleCnt="0"/>
      <dgm:spPr/>
    </dgm:pt>
    <dgm:pt modelId="{90EF9785-AB3D-4399-B8BC-1AAEB307929A}" type="pres">
      <dgm:prSet presAssocID="{93C6818A-C853-4AD9-BE4E-34B4AA586C86}" presName="background3" presStyleLbl="node3" presStyleIdx="0" presStyleCnt="2"/>
      <dgm:spPr>
        <a:solidFill>
          <a:srgbClr val="808080"/>
        </a:solidFill>
        <a:ln>
          <a:solidFill>
            <a:srgbClr val="C00000"/>
          </a:solidFill>
        </a:ln>
      </dgm:spPr>
      <dgm:t>
        <a:bodyPr/>
        <a:lstStyle/>
        <a:p>
          <a:endParaRPr lang="it-IT"/>
        </a:p>
      </dgm:t>
    </dgm:pt>
    <dgm:pt modelId="{A91D8CB8-7289-4123-A1F4-4042852E029E}" type="pres">
      <dgm:prSet presAssocID="{93C6818A-C853-4AD9-BE4E-34B4AA586C86}" presName="text3" presStyleLbl="fgAcc3" presStyleIdx="0" presStyleCnt="2" custScaleX="86171" custScaleY="69158" custLinFactNeighborX="-61634" custLinFactNeighborY="-7390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33D8A05-83B7-4266-8E68-8D79C73FCED5}" type="pres">
      <dgm:prSet presAssocID="{93C6818A-C853-4AD9-BE4E-34B4AA586C86}" presName="hierChild4" presStyleCnt="0"/>
      <dgm:spPr/>
    </dgm:pt>
    <dgm:pt modelId="{031E4C32-5399-4D4A-B2B1-695D5EF39581}" type="pres">
      <dgm:prSet presAssocID="{C59BA01D-BE17-4237-91D7-2B7B40501F9F}" presName="Name17" presStyleLbl="parChTrans1D3" presStyleIdx="1" presStyleCnt="2"/>
      <dgm:spPr/>
      <dgm:t>
        <a:bodyPr/>
        <a:lstStyle/>
        <a:p>
          <a:endParaRPr lang="it-IT"/>
        </a:p>
      </dgm:t>
    </dgm:pt>
    <dgm:pt modelId="{18E7CAA6-31AD-43D4-90CF-250B3D9BF665}" type="pres">
      <dgm:prSet presAssocID="{CE5E4AB5-C7F8-41E5-AA38-2EDA2F781928}" presName="hierRoot3" presStyleCnt="0"/>
      <dgm:spPr/>
    </dgm:pt>
    <dgm:pt modelId="{A71A0CA5-FCB2-4DE6-BEB5-C1A156066DF9}" type="pres">
      <dgm:prSet presAssocID="{CE5E4AB5-C7F8-41E5-AA38-2EDA2F781928}" presName="composite3" presStyleCnt="0"/>
      <dgm:spPr/>
    </dgm:pt>
    <dgm:pt modelId="{2495A9C7-33D3-44AC-B2DB-17B108ADAD09}" type="pres">
      <dgm:prSet presAssocID="{CE5E4AB5-C7F8-41E5-AA38-2EDA2F781928}" presName="background3" presStyleLbl="node3" presStyleIdx="1" presStyleCnt="2"/>
      <dgm:spPr>
        <a:solidFill>
          <a:srgbClr val="C00000"/>
        </a:solidFill>
      </dgm:spPr>
      <dgm:t>
        <a:bodyPr/>
        <a:lstStyle/>
        <a:p>
          <a:endParaRPr lang="it-IT"/>
        </a:p>
      </dgm:t>
    </dgm:pt>
    <dgm:pt modelId="{0DFAD121-FE6E-4088-9E52-89FF64A20A79}" type="pres">
      <dgm:prSet presAssocID="{CE5E4AB5-C7F8-41E5-AA38-2EDA2F781928}" presName="text3" presStyleLbl="fgAcc3" presStyleIdx="1" presStyleCnt="2" custScaleY="60548" custLinFactNeighborX="59260" custLinFactNeighborY="-7390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1FD5B02-E850-4397-8508-75ED24AAE25B}" type="pres">
      <dgm:prSet presAssocID="{CE5E4AB5-C7F8-41E5-AA38-2EDA2F781928}" presName="hierChild4" presStyleCnt="0"/>
      <dgm:spPr/>
    </dgm:pt>
  </dgm:ptLst>
  <dgm:cxnLst>
    <dgm:cxn modelId="{0BAE1E5E-4A02-42D6-886E-8BF9C2606A3B}" type="presOf" srcId="{F7D7AF1B-D644-414A-ABC6-5F3CD78D6A62}" destId="{F8F05437-A3B0-424F-81AF-DBD72629969A}" srcOrd="0" destOrd="0" presId="urn:microsoft.com/office/officeart/2005/8/layout/hierarchy1"/>
    <dgm:cxn modelId="{4C2D83A3-4E16-4759-8F67-8E8054A8B63E}" type="presOf" srcId="{CE5E4AB5-C7F8-41E5-AA38-2EDA2F781928}" destId="{0DFAD121-FE6E-4088-9E52-89FF64A20A79}" srcOrd="0" destOrd="0" presId="urn:microsoft.com/office/officeart/2005/8/layout/hierarchy1"/>
    <dgm:cxn modelId="{3DB61023-87ED-4F4E-B4A3-78A9DAAD59D4}" srcId="{B8FD31E3-ECFE-4BB9-8EFB-703E50EBAF42}" destId="{93C6818A-C853-4AD9-BE4E-34B4AA586C86}" srcOrd="0" destOrd="0" parTransId="{F7D7AF1B-D644-414A-ABC6-5F3CD78D6A62}" sibTransId="{08CB7FEC-A712-4753-A442-BD8A7F66BDD8}"/>
    <dgm:cxn modelId="{3BA8C261-27DB-4AE8-81D7-75651EC86E78}" type="presOf" srcId="{C59BA01D-BE17-4237-91D7-2B7B40501F9F}" destId="{031E4C32-5399-4D4A-B2B1-695D5EF39581}" srcOrd="0" destOrd="0" presId="urn:microsoft.com/office/officeart/2005/8/layout/hierarchy1"/>
    <dgm:cxn modelId="{B7813E39-8980-445D-B132-B8F74763A8CC}" srcId="{EC8F3CF2-A17E-40D8-96DC-25C34BEFAD84}" destId="{93ACF0A6-E68D-4B3F-A891-FD41AE08124B}" srcOrd="0" destOrd="0" parTransId="{46E9D3F2-1C56-4E0F-BAB1-A1842C5A1DB4}" sibTransId="{7BAC59BD-5C2A-4239-A492-9E2A99F348BC}"/>
    <dgm:cxn modelId="{981B6640-AD85-4C45-A840-103D74FEAE3E}" type="presOf" srcId="{EC8F3CF2-A17E-40D8-96DC-25C34BEFAD84}" destId="{39FA9A86-73EA-4A26-BEDC-ABAEBB1D75CC}" srcOrd="0" destOrd="0" presId="urn:microsoft.com/office/officeart/2005/8/layout/hierarchy1"/>
    <dgm:cxn modelId="{9188A3E5-2E6A-4565-940D-45D208FCD855}" srcId="{93ACF0A6-E68D-4B3F-A891-FD41AE08124B}" destId="{B8FD31E3-ECFE-4BB9-8EFB-703E50EBAF42}" srcOrd="0" destOrd="0" parTransId="{576CB9A3-8F8E-49F8-9DD7-9D7FE6395DB6}" sibTransId="{B737C1BE-3F13-4ADF-AE15-00F2696FC72B}"/>
    <dgm:cxn modelId="{CD2A1226-E652-425E-A65C-1165CCA501CC}" srcId="{B8FD31E3-ECFE-4BB9-8EFB-703E50EBAF42}" destId="{CE5E4AB5-C7F8-41E5-AA38-2EDA2F781928}" srcOrd="1" destOrd="0" parTransId="{C59BA01D-BE17-4237-91D7-2B7B40501F9F}" sibTransId="{F30E4DCC-1114-4925-A7C8-7319FD3D4933}"/>
    <dgm:cxn modelId="{3DCD765B-6410-4B7C-B298-6B0C005D1578}" type="presOf" srcId="{576CB9A3-8F8E-49F8-9DD7-9D7FE6395DB6}" destId="{E04EBB93-B4AF-47AA-B995-F44568612C7C}" srcOrd="0" destOrd="0" presId="urn:microsoft.com/office/officeart/2005/8/layout/hierarchy1"/>
    <dgm:cxn modelId="{EC635592-E56D-49E9-903E-D742E1F78C6B}" type="presOf" srcId="{93ACF0A6-E68D-4B3F-A891-FD41AE08124B}" destId="{348A7ECA-C84B-4DB2-B90C-7082AB495D0F}" srcOrd="0" destOrd="0" presId="urn:microsoft.com/office/officeart/2005/8/layout/hierarchy1"/>
    <dgm:cxn modelId="{869F1666-428B-4454-9034-BD1D6314650B}" type="presOf" srcId="{93C6818A-C853-4AD9-BE4E-34B4AA586C86}" destId="{A91D8CB8-7289-4123-A1F4-4042852E029E}" srcOrd="0" destOrd="0" presId="urn:microsoft.com/office/officeart/2005/8/layout/hierarchy1"/>
    <dgm:cxn modelId="{6E41EEE0-AFFA-446A-8ED0-8EF019C6AD91}" type="presOf" srcId="{B8FD31E3-ECFE-4BB9-8EFB-703E50EBAF42}" destId="{B708E7E4-D088-4EFF-B1A3-E59B92C46BCB}" srcOrd="0" destOrd="0" presId="urn:microsoft.com/office/officeart/2005/8/layout/hierarchy1"/>
    <dgm:cxn modelId="{D87E73B2-F76E-4B9B-9629-BB59CB3C46B3}" type="presParOf" srcId="{39FA9A86-73EA-4A26-BEDC-ABAEBB1D75CC}" destId="{2F49B35B-592B-439A-8305-0C6F4339E4D6}" srcOrd="0" destOrd="0" presId="urn:microsoft.com/office/officeart/2005/8/layout/hierarchy1"/>
    <dgm:cxn modelId="{77B4AADF-AF5A-42F1-880F-A53AE69F0CDC}" type="presParOf" srcId="{2F49B35B-592B-439A-8305-0C6F4339E4D6}" destId="{FE76D0A4-43FE-4E79-898C-471E41D4DE70}" srcOrd="0" destOrd="0" presId="urn:microsoft.com/office/officeart/2005/8/layout/hierarchy1"/>
    <dgm:cxn modelId="{1996F0ED-F625-4B59-8D22-1A361B7DA517}" type="presParOf" srcId="{FE76D0A4-43FE-4E79-898C-471E41D4DE70}" destId="{CB9A3A31-5E03-499B-8DC1-272024D17B5F}" srcOrd="0" destOrd="0" presId="urn:microsoft.com/office/officeart/2005/8/layout/hierarchy1"/>
    <dgm:cxn modelId="{F88F3875-80BD-4F7F-AD47-CB36A5BB1E2F}" type="presParOf" srcId="{FE76D0A4-43FE-4E79-898C-471E41D4DE70}" destId="{348A7ECA-C84B-4DB2-B90C-7082AB495D0F}" srcOrd="1" destOrd="0" presId="urn:microsoft.com/office/officeart/2005/8/layout/hierarchy1"/>
    <dgm:cxn modelId="{B2670149-D961-458D-A739-3F3AAEBA8DB6}" type="presParOf" srcId="{2F49B35B-592B-439A-8305-0C6F4339E4D6}" destId="{21BFF204-9B2E-4369-B9C6-B3FC7488B8EC}" srcOrd="1" destOrd="0" presId="urn:microsoft.com/office/officeart/2005/8/layout/hierarchy1"/>
    <dgm:cxn modelId="{B948B8F6-DF29-45C5-A211-4225F3D50367}" type="presParOf" srcId="{21BFF204-9B2E-4369-B9C6-B3FC7488B8EC}" destId="{E04EBB93-B4AF-47AA-B995-F44568612C7C}" srcOrd="0" destOrd="0" presId="urn:microsoft.com/office/officeart/2005/8/layout/hierarchy1"/>
    <dgm:cxn modelId="{00C12029-3509-4880-A1C5-41EA94E9E9C0}" type="presParOf" srcId="{21BFF204-9B2E-4369-B9C6-B3FC7488B8EC}" destId="{EB0C8307-032E-4B8D-BD28-B9C3F703A49F}" srcOrd="1" destOrd="0" presId="urn:microsoft.com/office/officeart/2005/8/layout/hierarchy1"/>
    <dgm:cxn modelId="{D40C3BBA-FB16-4D93-8D69-A4139F57F9B4}" type="presParOf" srcId="{EB0C8307-032E-4B8D-BD28-B9C3F703A49F}" destId="{D93069D4-3761-475E-A1FF-6ED70E197F49}" srcOrd="0" destOrd="0" presId="urn:microsoft.com/office/officeart/2005/8/layout/hierarchy1"/>
    <dgm:cxn modelId="{74BE52DB-915E-4C88-9D05-48C9DCFF6713}" type="presParOf" srcId="{D93069D4-3761-475E-A1FF-6ED70E197F49}" destId="{174C93A3-53D7-48C3-A455-E3074718A87C}" srcOrd="0" destOrd="0" presId="urn:microsoft.com/office/officeart/2005/8/layout/hierarchy1"/>
    <dgm:cxn modelId="{63A5DBEF-8EDE-4F21-89CA-4DED1C27505A}" type="presParOf" srcId="{D93069D4-3761-475E-A1FF-6ED70E197F49}" destId="{B708E7E4-D088-4EFF-B1A3-E59B92C46BCB}" srcOrd="1" destOrd="0" presId="urn:microsoft.com/office/officeart/2005/8/layout/hierarchy1"/>
    <dgm:cxn modelId="{6122C01C-DD6F-4D71-8ADB-D37396969C58}" type="presParOf" srcId="{EB0C8307-032E-4B8D-BD28-B9C3F703A49F}" destId="{969FC6EC-569B-44F9-8F33-A5B01EA2D583}" srcOrd="1" destOrd="0" presId="urn:microsoft.com/office/officeart/2005/8/layout/hierarchy1"/>
    <dgm:cxn modelId="{5209536D-E463-4048-9F05-A4A2ACBE9C90}" type="presParOf" srcId="{969FC6EC-569B-44F9-8F33-A5B01EA2D583}" destId="{F8F05437-A3B0-424F-81AF-DBD72629969A}" srcOrd="0" destOrd="0" presId="urn:microsoft.com/office/officeart/2005/8/layout/hierarchy1"/>
    <dgm:cxn modelId="{743077C0-2B34-4E61-A370-DCE4A12F732C}" type="presParOf" srcId="{969FC6EC-569B-44F9-8F33-A5B01EA2D583}" destId="{83369256-F05D-418C-A970-767426AACAA3}" srcOrd="1" destOrd="0" presId="urn:microsoft.com/office/officeart/2005/8/layout/hierarchy1"/>
    <dgm:cxn modelId="{F1050036-7CDA-4DA7-B113-395EED9B6DB2}" type="presParOf" srcId="{83369256-F05D-418C-A970-767426AACAA3}" destId="{04E40303-A5EB-49F9-A374-824C8D581799}" srcOrd="0" destOrd="0" presId="urn:microsoft.com/office/officeart/2005/8/layout/hierarchy1"/>
    <dgm:cxn modelId="{B80B6D3E-D1E4-4EE4-83C3-E6FEC16DDFC1}" type="presParOf" srcId="{04E40303-A5EB-49F9-A374-824C8D581799}" destId="{90EF9785-AB3D-4399-B8BC-1AAEB307929A}" srcOrd="0" destOrd="0" presId="urn:microsoft.com/office/officeart/2005/8/layout/hierarchy1"/>
    <dgm:cxn modelId="{C8B12359-136E-4FE8-9585-C0617E140DDA}" type="presParOf" srcId="{04E40303-A5EB-49F9-A374-824C8D581799}" destId="{A91D8CB8-7289-4123-A1F4-4042852E029E}" srcOrd="1" destOrd="0" presId="urn:microsoft.com/office/officeart/2005/8/layout/hierarchy1"/>
    <dgm:cxn modelId="{22E8201E-0007-4EF4-9AF2-013AA1482AEA}" type="presParOf" srcId="{83369256-F05D-418C-A970-767426AACAA3}" destId="{B33D8A05-83B7-4266-8E68-8D79C73FCED5}" srcOrd="1" destOrd="0" presId="urn:microsoft.com/office/officeart/2005/8/layout/hierarchy1"/>
    <dgm:cxn modelId="{28FD3C47-F059-4DF9-99CC-3AB520D94BF3}" type="presParOf" srcId="{969FC6EC-569B-44F9-8F33-A5B01EA2D583}" destId="{031E4C32-5399-4D4A-B2B1-695D5EF39581}" srcOrd="2" destOrd="0" presId="urn:microsoft.com/office/officeart/2005/8/layout/hierarchy1"/>
    <dgm:cxn modelId="{C2B2894B-C7FE-41F1-BC21-7AD41034ADE3}" type="presParOf" srcId="{969FC6EC-569B-44F9-8F33-A5B01EA2D583}" destId="{18E7CAA6-31AD-43D4-90CF-250B3D9BF665}" srcOrd="3" destOrd="0" presId="urn:microsoft.com/office/officeart/2005/8/layout/hierarchy1"/>
    <dgm:cxn modelId="{E673945E-2CE6-4BE8-A49B-04B77D37A80F}" type="presParOf" srcId="{18E7CAA6-31AD-43D4-90CF-250B3D9BF665}" destId="{A71A0CA5-FCB2-4DE6-BEB5-C1A156066DF9}" srcOrd="0" destOrd="0" presId="urn:microsoft.com/office/officeart/2005/8/layout/hierarchy1"/>
    <dgm:cxn modelId="{1B20BF91-299D-44B9-9FC1-0C7EC10A67AC}" type="presParOf" srcId="{A71A0CA5-FCB2-4DE6-BEB5-C1A156066DF9}" destId="{2495A9C7-33D3-44AC-B2DB-17B108ADAD09}" srcOrd="0" destOrd="0" presId="urn:microsoft.com/office/officeart/2005/8/layout/hierarchy1"/>
    <dgm:cxn modelId="{2C107125-D760-402D-B97F-243499515B28}" type="presParOf" srcId="{A71A0CA5-FCB2-4DE6-BEB5-C1A156066DF9}" destId="{0DFAD121-FE6E-4088-9E52-89FF64A20A79}" srcOrd="1" destOrd="0" presId="urn:microsoft.com/office/officeart/2005/8/layout/hierarchy1"/>
    <dgm:cxn modelId="{FBC42820-C7C6-4001-AA84-B98334D7B0BD}" type="presParOf" srcId="{18E7CAA6-31AD-43D4-90CF-250B3D9BF665}" destId="{91FD5B02-E850-4397-8508-75ED24AAE25B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22A895-A9B9-443E-9477-CF6DD01ACA1C}" type="doc">
      <dgm:prSet loTypeId="urn:microsoft.com/office/officeart/2005/8/layout/default#1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it-IT"/>
        </a:p>
      </dgm:t>
    </dgm:pt>
    <dgm:pt modelId="{C9C9D097-B2E6-47B1-A0FF-885E566483A9}">
      <dgm:prSet phldrT="[Testo]"/>
      <dgm:spPr>
        <a:solidFill>
          <a:schemeClr val="bg1">
            <a:lumMod val="50000"/>
            <a:alpha val="9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it-IT" b="1" dirty="0" smtClean="0"/>
            <a:t>Contributo datore di lavoro + eventuale </a:t>
          </a:r>
          <a:r>
            <a:rPr lang="it-IT" b="1" i="1" dirty="0" smtClean="0"/>
            <a:t>bonus d’avvio</a:t>
          </a:r>
          <a:endParaRPr lang="it-IT" b="1" i="1" dirty="0"/>
        </a:p>
      </dgm:t>
    </dgm:pt>
    <dgm:pt modelId="{C5D76E3A-D51A-4BBB-B50B-BC00502C4906}" type="parTrans" cxnId="{5EA5663D-BFDC-40DD-BF4B-5552D6714662}">
      <dgm:prSet/>
      <dgm:spPr/>
      <dgm:t>
        <a:bodyPr/>
        <a:lstStyle/>
        <a:p>
          <a:endParaRPr lang="it-IT"/>
        </a:p>
      </dgm:t>
    </dgm:pt>
    <dgm:pt modelId="{7A2E9308-8882-4716-9D02-DB5FA26748AD}" type="sibTrans" cxnId="{5EA5663D-BFDC-40DD-BF4B-5552D6714662}">
      <dgm:prSet/>
      <dgm:spPr/>
      <dgm:t>
        <a:bodyPr/>
        <a:lstStyle/>
        <a:p>
          <a:endParaRPr lang="it-IT"/>
        </a:p>
      </dgm:t>
    </dgm:pt>
    <dgm:pt modelId="{9F3FCE92-A2B0-4D86-8E62-ADB9123997FD}">
      <dgm:prSet phldrT="[Testo]" custT="1"/>
      <dgm:spPr>
        <a:solidFill>
          <a:schemeClr val="accent2">
            <a:alpha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it-IT" sz="2200" b="1" dirty="0" smtClean="0">
              <a:solidFill>
                <a:srgbClr val="CC0000"/>
              </a:solidFill>
              <a:latin typeface="Arial Black" pitchFamily="34" charset="0"/>
            </a:rPr>
            <a:t>Fondo pensione</a:t>
          </a:r>
          <a:endParaRPr lang="it-IT" sz="2200" b="1" dirty="0">
            <a:solidFill>
              <a:srgbClr val="CC0000"/>
            </a:solidFill>
            <a:latin typeface="Arial Black" pitchFamily="34" charset="0"/>
          </a:endParaRPr>
        </a:p>
      </dgm:t>
    </dgm:pt>
    <dgm:pt modelId="{9EE22286-5311-49BF-83ED-B4D7F1382A65}" type="parTrans" cxnId="{6708E5A5-AE64-4630-A4B6-3009A00DAC43}">
      <dgm:prSet/>
      <dgm:spPr/>
      <dgm:t>
        <a:bodyPr/>
        <a:lstStyle/>
        <a:p>
          <a:endParaRPr lang="it-IT"/>
        </a:p>
      </dgm:t>
    </dgm:pt>
    <dgm:pt modelId="{9B748093-0E6C-41C4-86A7-F65F8BBADFF2}" type="sibTrans" cxnId="{6708E5A5-AE64-4630-A4B6-3009A00DAC43}">
      <dgm:prSet/>
      <dgm:spPr/>
      <dgm:t>
        <a:bodyPr/>
        <a:lstStyle/>
        <a:p>
          <a:endParaRPr lang="it-IT"/>
        </a:p>
      </dgm:t>
    </dgm:pt>
    <dgm:pt modelId="{154D6846-DA79-4F27-AD78-01DDBAD7F67B}">
      <dgm:prSet phldrT="[Testo]" custT="1"/>
      <dgm:spPr>
        <a:solidFill>
          <a:srgbClr val="C00000">
            <a:alpha val="70000"/>
          </a:srgbClr>
        </a:solidFill>
        <a:ln>
          <a:solidFill>
            <a:schemeClr val="bg2">
              <a:lumMod val="10000"/>
            </a:schemeClr>
          </a:solidFill>
        </a:ln>
      </dgm:spPr>
      <dgm:t>
        <a:bodyPr/>
        <a:lstStyle/>
        <a:p>
          <a:r>
            <a:rPr lang="it-IT" sz="2400" b="1" dirty="0" smtClean="0"/>
            <a:t>TFR</a:t>
          </a:r>
          <a:endParaRPr lang="it-IT" sz="2400" b="1" dirty="0"/>
        </a:p>
      </dgm:t>
    </dgm:pt>
    <dgm:pt modelId="{F7F2E191-2940-4BFD-BB1A-BED62A295E7D}" type="parTrans" cxnId="{1EF68572-8CDB-4355-A300-46B752DDE19D}">
      <dgm:prSet/>
      <dgm:spPr/>
      <dgm:t>
        <a:bodyPr/>
        <a:lstStyle/>
        <a:p>
          <a:endParaRPr lang="it-IT"/>
        </a:p>
      </dgm:t>
    </dgm:pt>
    <dgm:pt modelId="{95D0006C-55E0-417C-BAE4-7B5007927FBF}" type="sibTrans" cxnId="{1EF68572-8CDB-4355-A300-46B752DDE19D}">
      <dgm:prSet/>
      <dgm:spPr/>
      <dgm:t>
        <a:bodyPr/>
        <a:lstStyle/>
        <a:p>
          <a:endParaRPr lang="it-IT"/>
        </a:p>
      </dgm:t>
    </dgm:pt>
    <dgm:pt modelId="{8FAC69AF-D251-4DB2-90F6-20B0BB2A92D6}">
      <dgm:prSet phldrT="[Testo]"/>
      <dgm:spPr>
        <a:solidFill>
          <a:schemeClr val="bg1">
            <a:lumMod val="50000"/>
            <a:alpha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it-IT" b="1" dirty="0" smtClean="0"/>
            <a:t>Contributo del lavoratore + eventuale contribuzione aggiuntiva</a:t>
          </a:r>
          <a:endParaRPr lang="it-IT" b="1" dirty="0"/>
        </a:p>
      </dgm:t>
    </dgm:pt>
    <dgm:pt modelId="{66DF5A39-249F-4D81-9CE1-59DB1C767882}" type="parTrans" cxnId="{DED3747F-5D60-4571-AA9E-4C43FCBFB57F}">
      <dgm:prSet/>
      <dgm:spPr/>
      <dgm:t>
        <a:bodyPr/>
        <a:lstStyle/>
        <a:p>
          <a:endParaRPr lang="it-IT"/>
        </a:p>
      </dgm:t>
    </dgm:pt>
    <dgm:pt modelId="{22B0D98C-F66B-42E8-B3FB-BAB02D40E552}" type="sibTrans" cxnId="{DED3747F-5D60-4571-AA9E-4C43FCBFB57F}">
      <dgm:prSet/>
      <dgm:spPr/>
      <dgm:t>
        <a:bodyPr/>
        <a:lstStyle/>
        <a:p>
          <a:endParaRPr lang="it-IT"/>
        </a:p>
      </dgm:t>
    </dgm:pt>
    <dgm:pt modelId="{DB4F6340-D411-4AC0-B7F9-AB070B4E9C7F}">
      <dgm:prSet phldrT="[Testo]"/>
      <dgm:spPr>
        <a:solidFill>
          <a:srgbClr val="C00000">
            <a:alpha val="50000"/>
          </a:srgbClr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it-IT" b="1" dirty="0" smtClean="0"/>
            <a:t>Quota aggiuntiva 1,5%</a:t>
          </a:r>
        </a:p>
        <a:p>
          <a:r>
            <a:rPr lang="it-IT" b="1" dirty="0" smtClean="0"/>
            <a:t>(solo optanti)</a:t>
          </a:r>
          <a:endParaRPr lang="it-IT" b="1" dirty="0"/>
        </a:p>
      </dgm:t>
    </dgm:pt>
    <dgm:pt modelId="{0D2E5AC6-17D5-44FC-8059-27713FB57071}" type="parTrans" cxnId="{40073F95-5971-4CD6-874A-75D0DE5A5771}">
      <dgm:prSet/>
      <dgm:spPr/>
      <dgm:t>
        <a:bodyPr/>
        <a:lstStyle/>
        <a:p>
          <a:endParaRPr lang="it-IT"/>
        </a:p>
      </dgm:t>
    </dgm:pt>
    <dgm:pt modelId="{4F5E0600-90F1-4C99-9388-1DAB31E40132}" type="sibTrans" cxnId="{40073F95-5971-4CD6-874A-75D0DE5A5771}">
      <dgm:prSet/>
      <dgm:spPr/>
      <dgm:t>
        <a:bodyPr/>
        <a:lstStyle/>
        <a:p>
          <a:endParaRPr lang="it-IT"/>
        </a:p>
      </dgm:t>
    </dgm:pt>
    <dgm:pt modelId="{0003F84C-9C80-464C-A782-7FFD9A4E00F2}" type="pres">
      <dgm:prSet presAssocID="{3422A895-A9B9-443E-9477-CF6DD01ACA1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FB85474-47DD-4288-AEC4-1FE9A9D45CCA}" type="pres">
      <dgm:prSet presAssocID="{C9C9D097-B2E6-47B1-A0FF-885E566483A9}" presName="node" presStyleLbl="node1" presStyleIdx="0" presStyleCnt="5" custScaleY="67932" custLinFactNeighborX="1049" custLinFactNeighborY="1388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B854CC0-4130-49E4-BF42-47EC0D1DA02D}" type="pres">
      <dgm:prSet presAssocID="{7A2E9308-8882-4716-9D02-DB5FA26748AD}" presName="sibTrans" presStyleCnt="0"/>
      <dgm:spPr/>
    </dgm:pt>
    <dgm:pt modelId="{8B29291E-2DD4-40F5-A271-0A3D2ED5E434}" type="pres">
      <dgm:prSet presAssocID="{9F3FCE92-A2B0-4D86-8E62-ADB9123997FD}" presName="node" presStyleLbl="node1" presStyleIdx="1" presStyleCnt="5" custScaleY="99388" custLinFactY="42658" custLinFactNeighborX="-3412" custLinFactNeighborY="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FC34281-1682-4638-90F2-FA67AA064238}" type="pres">
      <dgm:prSet presAssocID="{9B748093-0E6C-41C4-86A7-F65F8BBADFF2}" presName="sibTrans" presStyleCnt="0"/>
      <dgm:spPr/>
    </dgm:pt>
    <dgm:pt modelId="{10BD25C1-072A-4A01-8DE4-FDEDD0058E63}" type="pres">
      <dgm:prSet presAssocID="{154D6846-DA79-4F27-AD78-01DDBAD7F67B}" presName="node" presStyleLbl="node1" presStyleIdx="2" presStyleCnt="5" custScaleY="71771" custLinFactNeighborX="-6044" custLinFactNeighborY="1312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CDC31F-78A8-4588-AE46-3C00F68C80CE}" type="pres">
      <dgm:prSet presAssocID="{95D0006C-55E0-417C-BAE4-7B5007927FBF}" presName="sibTrans" presStyleCnt="0"/>
      <dgm:spPr/>
    </dgm:pt>
    <dgm:pt modelId="{CC299CDF-DF96-41EB-A37B-18BDA4B4822B}" type="pres">
      <dgm:prSet presAssocID="{8FAC69AF-D251-4DB2-90F6-20B0BB2A92D6}" presName="node" presStyleLbl="node1" presStyleIdx="3" presStyleCnt="5" custScaleY="86392" custLinFactNeighborX="-52367" custLinFactNeighborY="-73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38483AE-E46C-4D2D-946B-F1D1C6AECAC7}" type="pres">
      <dgm:prSet presAssocID="{22B0D98C-F66B-42E8-B3FB-BAB02D40E552}" presName="sibTrans" presStyleCnt="0"/>
      <dgm:spPr/>
    </dgm:pt>
    <dgm:pt modelId="{D361EC84-45A2-4AA4-AA8A-20F45EE95F65}" type="pres">
      <dgm:prSet presAssocID="{DB4F6340-D411-4AC0-B7F9-AB070B4E9C7F}" presName="node" presStyleLbl="node1" presStyleIdx="4" presStyleCnt="5" custScaleY="80505" custLinFactNeighborX="46919" custLinFactNeighborY="-258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708E5A5-AE64-4630-A4B6-3009A00DAC43}" srcId="{3422A895-A9B9-443E-9477-CF6DD01ACA1C}" destId="{9F3FCE92-A2B0-4D86-8E62-ADB9123997FD}" srcOrd="1" destOrd="0" parTransId="{9EE22286-5311-49BF-83ED-B4D7F1382A65}" sibTransId="{9B748093-0E6C-41C4-86A7-F65F8BBADFF2}"/>
    <dgm:cxn modelId="{6F647DF0-20D0-4D95-B21D-47EFFDE747EE}" type="presOf" srcId="{9F3FCE92-A2B0-4D86-8E62-ADB9123997FD}" destId="{8B29291E-2DD4-40F5-A271-0A3D2ED5E434}" srcOrd="0" destOrd="0" presId="urn:microsoft.com/office/officeart/2005/8/layout/default#1"/>
    <dgm:cxn modelId="{C5A66A33-974A-447E-BF94-E137A0F59F20}" type="presOf" srcId="{8FAC69AF-D251-4DB2-90F6-20B0BB2A92D6}" destId="{CC299CDF-DF96-41EB-A37B-18BDA4B4822B}" srcOrd="0" destOrd="0" presId="urn:microsoft.com/office/officeart/2005/8/layout/default#1"/>
    <dgm:cxn modelId="{A94DF31A-7766-4FFC-A9EA-140AEEE1AAC0}" type="presOf" srcId="{DB4F6340-D411-4AC0-B7F9-AB070B4E9C7F}" destId="{D361EC84-45A2-4AA4-AA8A-20F45EE95F65}" srcOrd="0" destOrd="0" presId="urn:microsoft.com/office/officeart/2005/8/layout/default#1"/>
    <dgm:cxn modelId="{56580212-D7C9-4BAE-8FCF-DB2EB9877EF2}" type="presOf" srcId="{154D6846-DA79-4F27-AD78-01DDBAD7F67B}" destId="{10BD25C1-072A-4A01-8DE4-FDEDD0058E63}" srcOrd="0" destOrd="0" presId="urn:microsoft.com/office/officeart/2005/8/layout/default#1"/>
    <dgm:cxn modelId="{40073F95-5971-4CD6-874A-75D0DE5A5771}" srcId="{3422A895-A9B9-443E-9477-CF6DD01ACA1C}" destId="{DB4F6340-D411-4AC0-B7F9-AB070B4E9C7F}" srcOrd="4" destOrd="0" parTransId="{0D2E5AC6-17D5-44FC-8059-27713FB57071}" sibTransId="{4F5E0600-90F1-4C99-9388-1DAB31E40132}"/>
    <dgm:cxn modelId="{89296D25-E26F-407E-B8C3-17BA2C4233DC}" type="presOf" srcId="{C9C9D097-B2E6-47B1-A0FF-885E566483A9}" destId="{CFB85474-47DD-4288-AEC4-1FE9A9D45CCA}" srcOrd="0" destOrd="0" presId="urn:microsoft.com/office/officeart/2005/8/layout/default#1"/>
    <dgm:cxn modelId="{B6188690-8019-4D02-8B55-1E3DA21A883E}" type="presOf" srcId="{3422A895-A9B9-443E-9477-CF6DD01ACA1C}" destId="{0003F84C-9C80-464C-A782-7FFD9A4E00F2}" srcOrd="0" destOrd="0" presId="urn:microsoft.com/office/officeart/2005/8/layout/default#1"/>
    <dgm:cxn modelId="{1EF68572-8CDB-4355-A300-46B752DDE19D}" srcId="{3422A895-A9B9-443E-9477-CF6DD01ACA1C}" destId="{154D6846-DA79-4F27-AD78-01DDBAD7F67B}" srcOrd="2" destOrd="0" parTransId="{F7F2E191-2940-4BFD-BB1A-BED62A295E7D}" sibTransId="{95D0006C-55E0-417C-BAE4-7B5007927FBF}"/>
    <dgm:cxn modelId="{DED3747F-5D60-4571-AA9E-4C43FCBFB57F}" srcId="{3422A895-A9B9-443E-9477-CF6DD01ACA1C}" destId="{8FAC69AF-D251-4DB2-90F6-20B0BB2A92D6}" srcOrd="3" destOrd="0" parTransId="{66DF5A39-249F-4D81-9CE1-59DB1C767882}" sibTransId="{22B0D98C-F66B-42E8-B3FB-BAB02D40E552}"/>
    <dgm:cxn modelId="{5EA5663D-BFDC-40DD-BF4B-5552D6714662}" srcId="{3422A895-A9B9-443E-9477-CF6DD01ACA1C}" destId="{C9C9D097-B2E6-47B1-A0FF-885E566483A9}" srcOrd="0" destOrd="0" parTransId="{C5D76E3A-D51A-4BBB-B50B-BC00502C4906}" sibTransId="{7A2E9308-8882-4716-9D02-DB5FA26748AD}"/>
    <dgm:cxn modelId="{94615709-1EF2-4100-A2B5-5C43548703FD}" type="presParOf" srcId="{0003F84C-9C80-464C-A782-7FFD9A4E00F2}" destId="{CFB85474-47DD-4288-AEC4-1FE9A9D45CCA}" srcOrd="0" destOrd="0" presId="urn:microsoft.com/office/officeart/2005/8/layout/default#1"/>
    <dgm:cxn modelId="{5F03EB5D-F6E9-4D0B-8B25-4637B013C8EE}" type="presParOf" srcId="{0003F84C-9C80-464C-A782-7FFD9A4E00F2}" destId="{2B854CC0-4130-49E4-BF42-47EC0D1DA02D}" srcOrd="1" destOrd="0" presId="urn:microsoft.com/office/officeart/2005/8/layout/default#1"/>
    <dgm:cxn modelId="{B32AE067-3654-4418-B77A-3C8014C029D8}" type="presParOf" srcId="{0003F84C-9C80-464C-A782-7FFD9A4E00F2}" destId="{8B29291E-2DD4-40F5-A271-0A3D2ED5E434}" srcOrd="2" destOrd="0" presId="urn:microsoft.com/office/officeart/2005/8/layout/default#1"/>
    <dgm:cxn modelId="{4EF88C77-80BC-456A-A39F-5BBBB1B61D68}" type="presParOf" srcId="{0003F84C-9C80-464C-A782-7FFD9A4E00F2}" destId="{FFC34281-1682-4638-90F2-FA67AA064238}" srcOrd="3" destOrd="0" presId="urn:microsoft.com/office/officeart/2005/8/layout/default#1"/>
    <dgm:cxn modelId="{6DCBF3F0-920C-4952-B4E8-57C7B001AB9C}" type="presParOf" srcId="{0003F84C-9C80-464C-A782-7FFD9A4E00F2}" destId="{10BD25C1-072A-4A01-8DE4-FDEDD0058E63}" srcOrd="4" destOrd="0" presId="urn:microsoft.com/office/officeart/2005/8/layout/default#1"/>
    <dgm:cxn modelId="{A41CB52A-1E50-4680-A852-796513BBBFAC}" type="presParOf" srcId="{0003F84C-9C80-464C-A782-7FFD9A4E00F2}" destId="{E9CDC31F-78A8-4588-AE46-3C00F68C80CE}" srcOrd="5" destOrd="0" presId="urn:microsoft.com/office/officeart/2005/8/layout/default#1"/>
    <dgm:cxn modelId="{1A555FB2-29DE-43A0-95BE-35FF974E9FF4}" type="presParOf" srcId="{0003F84C-9C80-464C-A782-7FFD9A4E00F2}" destId="{CC299CDF-DF96-41EB-A37B-18BDA4B4822B}" srcOrd="6" destOrd="0" presId="urn:microsoft.com/office/officeart/2005/8/layout/default#1"/>
    <dgm:cxn modelId="{F6A93297-CE82-4F00-ADBF-066C01908F2B}" type="presParOf" srcId="{0003F84C-9C80-464C-A782-7FFD9A4E00F2}" destId="{F38483AE-E46C-4D2D-946B-F1D1C6AECAC7}" srcOrd="7" destOrd="0" presId="urn:microsoft.com/office/officeart/2005/8/layout/default#1"/>
    <dgm:cxn modelId="{639CB769-4DD6-4C3F-8641-73B2DD79DD53}" type="presParOf" srcId="{0003F84C-9C80-464C-A782-7FFD9A4E00F2}" destId="{D361EC84-45A2-4AA4-AA8A-20F45EE95F65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F37F2-91C1-448C-AEB2-7A2077D0E3C1}" type="datetimeFigureOut">
              <a:rPr lang="it-IT" smtClean="0"/>
              <a:pPr/>
              <a:t>05/03/2013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366CB-D10A-4C0D-8741-265D82709F6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757350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24EDF-0849-4367-AA2B-F47343F6F725}" type="datetimeFigureOut">
              <a:rPr lang="it-IT" smtClean="0"/>
              <a:pPr/>
              <a:t>05/03/2013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9AB7-0BE3-442F-9509-4C8AB6105D9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796665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889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  <p:sp>
        <p:nvSpPr>
          <p:cNvPr id="208900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142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b="1" dirty="0" smtClean="0">
                <a:solidFill>
                  <a:srgbClr val="C00000"/>
                </a:solidFill>
                <a:latin typeface="Arial" pitchFamily="34" charset="0"/>
              </a:rPr>
              <a:t>Figuratività del TFR</a:t>
            </a:r>
          </a:p>
          <a:p>
            <a:pPr eaLnBrk="1" hangingPunct="1">
              <a:spcBef>
                <a:spcPct val="0"/>
              </a:spcBef>
            </a:pPr>
            <a:endParaRPr lang="it-IT" dirty="0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 dirty="0" smtClean="0">
                <a:latin typeface="Arial" pitchFamily="34" charset="0"/>
              </a:rPr>
              <a:t>Il TFR dei dipendenti pubblici iscritti al proprio fondo negoziale non viene versato al fondo durante la fase di accumulo ma solo al momento della cessazione del rapporto di lavoro</a:t>
            </a:r>
          </a:p>
          <a:p>
            <a:pPr eaLnBrk="1" hangingPunct="1">
              <a:spcBef>
                <a:spcPct val="0"/>
              </a:spcBef>
            </a:pPr>
            <a:r>
              <a:rPr lang="it-IT" dirty="0" smtClean="0">
                <a:latin typeface="Arial" pitchFamily="34" charset="0"/>
              </a:rPr>
              <a:t>Le quote di TFR destinate a previdenza complementare sono contabilizzate dall’Inpdap che le rivaluta sulla base dei rendimenti di un paniere di fondi, in una prima fase, e dei rendimenti del fondo stesso in fase successiva</a:t>
            </a:r>
          </a:p>
          <a:p>
            <a:pPr eaLnBrk="1" hangingPunct="1">
              <a:spcBef>
                <a:spcPct val="0"/>
              </a:spcBef>
            </a:pPr>
            <a:r>
              <a:rPr lang="it-IT" dirty="0" smtClean="0">
                <a:latin typeface="Arial" pitchFamily="34" charset="0"/>
              </a:rPr>
              <a:t>Data la sua natura figurativa non può essere oggetto di anticipazione</a:t>
            </a:r>
          </a:p>
          <a:p>
            <a:endParaRPr lang="it-IT" dirty="0" smtClean="0">
              <a:latin typeface="Arial" pitchFamily="34" charset="0"/>
            </a:endParaRPr>
          </a:p>
        </p:txBody>
      </p:sp>
      <p:sp>
        <p:nvSpPr>
          <p:cNvPr id="231428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2691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  <p:sp>
        <p:nvSpPr>
          <p:cNvPr id="242692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545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  <p:sp>
        <p:nvSpPr>
          <p:cNvPr id="275460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913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  <p:sp>
        <p:nvSpPr>
          <p:cNvPr id="219140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28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  <p:sp>
        <p:nvSpPr>
          <p:cNvPr id="225284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630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  <p:sp>
        <p:nvSpPr>
          <p:cNvPr id="226308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 txBox="1">
            <a:spLocks noGrp="1" noChangeArrowheads="1"/>
          </p:cNvSpPr>
          <p:nvPr/>
        </p:nvSpPr>
        <p:spPr bwMode="auto">
          <a:xfrm>
            <a:off x="0" y="8685256"/>
            <a:ext cx="6858000" cy="458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36" tIns="45568" rIns="91136" bIns="45568" anchor="b"/>
          <a:lstStyle/>
          <a:p>
            <a:pPr defTabSz="909638"/>
            <a:fld id="{4031C108-3364-48D0-9C80-9AB39901A486}" type="slidenum">
              <a:rPr lang="it-IT" sz="1200" b="1">
                <a:solidFill>
                  <a:schemeClr val="tx2"/>
                </a:solidFill>
              </a:rPr>
              <a:pPr defTabSz="909638"/>
              <a:t>5</a:t>
            </a:fld>
            <a:endParaRPr lang="it-IT" sz="1200" b="1">
              <a:solidFill>
                <a:schemeClr val="tx2"/>
              </a:solidFill>
            </a:endParaRPr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763588"/>
            <a:ext cx="4572000" cy="3429000"/>
          </a:xfrm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1702" y="4341894"/>
            <a:ext cx="3414586" cy="4116931"/>
          </a:xfrm>
          <a:noFill/>
          <a:ln/>
        </p:spPr>
        <p:txBody>
          <a:bodyPr lIns="91136" tIns="45568" rIns="91136" bIns="45568"/>
          <a:lstStyle/>
          <a:p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835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  <p:sp>
        <p:nvSpPr>
          <p:cNvPr id="228356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937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  <p:sp>
        <p:nvSpPr>
          <p:cNvPr id="229380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040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  <p:sp>
        <p:nvSpPr>
          <p:cNvPr id="230404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142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b="1" dirty="0" smtClean="0">
                <a:solidFill>
                  <a:srgbClr val="C00000"/>
                </a:solidFill>
                <a:latin typeface="Arial" pitchFamily="34" charset="0"/>
              </a:rPr>
              <a:t>Figuratività del TFR</a:t>
            </a:r>
          </a:p>
          <a:p>
            <a:pPr eaLnBrk="1" hangingPunct="1">
              <a:spcBef>
                <a:spcPct val="0"/>
              </a:spcBef>
            </a:pPr>
            <a:endParaRPr lang="it-IT" dirty="0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 dirty="0" smtClean="0">
                <a:latin typeface="Arial" pitchFamily="34" charset="0"/>
              </a:rPr>
              <a:t>Il TFR dei dipendenti pubblici iscritti al proprio fondo negoziale non viene versato al fondo durante la fase di accumulo ma solo al momento della cessazione del rapporto di lavoro</a:t>
            </a:r>
          </a:p>
          <a:p>
            <a:pPr eaLnBrk="1" hangingPunct="1">
              <a:spcBef>
                <a:spcPct val="0"/>
              </a:spcBef>
            </a:pPr>
            <a:r>
              <a:rPr lang="it-IT" dirty="0" smtClean="0">
                <a:latin typeface="Arial" pitchFamily="34" charset="0"/>
              </a:rPr>
              <a:t>Le quote di TFR destinate a previdenza complementare sono contabilizzate dall’Inpdap che le rivaluta sulla base dei rendimenti di un paniere di fondi, in una prima fase, e dei rendimenti del fondo stesso in fase successiva</a:t>
            </a:r>
          </a:p>
          <a:p>
            <a:pPr eaLnBrk="1" hangingPunct="1">
              <a:spcBef>
                <a:spcPct val="0"/>
              </a:spcBef>
            </a:pPr>
            <a:r>
              <a:rPr lang="it-IT" dirty="0" smtClean="0">
                <a:latin typeface="Arial" pitchFamily="34" charset="0"/>
              </a:rPr>
              <a:t>Data la sua natura figurativa non può essere oggetto di anticipazione</a:t>
            </a:r>
          </a:p>
          <a:p>
            <a:endParaRPr lang="it-IT" dirty="0" smtClean="0">
              <a:latin typeface="Arial" pitchFamily="34" charset="0"/>
            </a:endParaRPr>
          </a:p>
        </p:txBody>
      </p:sp>
      <p:sp>
        <p:nvSpPr>
          <p:cNvPr id="231428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11225"/>
            <a:r>
              <a:rPr lang="it-IT" smtClean="0"/>
              <a:t>MANUALE D’USO: presentazioni PPT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Home.png"/>
          <p:cNvPicPr>
            <a:picLocks noChangeAspect="1"/>
          </p:cNvPicPr>
          <p:nvPr/>
        </p:nvPicPr>
        <p:blipFill>
          <a:blip r:embed="rId2" cstate="print"/>
          <a:srcRect t="-93973"/>
          <a:stretch>
            <a:fillRect/>
          </a:stretch>
        </p:blipFill>
        <p:spPr>
          <a:xfrm>
            <a:off x="179294" y="1183341"/>
            <a:ext cx="8787384" cy="5276725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13" y="2168338"/>
            <a:ext cx="8307387" cy="161925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13" y="3810000"/>
            <a:ext cx="8307387" cy="753036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B6A5A-5255-4668-BB4C-D87F7C5483FA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pic>
        <p:nvPicPr>
          <p:cNvPr id="8" name="Picture 7" descr="DirectionalButtons-RightOnl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2266" y="533400"/>
            <a:ext cx="752475" cy="3524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Cont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466850"/>
            <a:ext cx="8308039" cy="1128432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7224" y="2623296"/>
            <a:ext cx="4717676" cy="38312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213" y="2770187"/>
            <a:ext cx="3429093" cy="35768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BF8F6-C8C8-43DA-9512-FB901EEFE87E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 cstate="print"/>
          <a:srcRect b="-123309"/>
          <a:stretch>
            <a:fillRect/>
          </a:stretch>
        </p:blipFill>
        <p:spPr>
          <a:xfrm>
            <a:off x="182880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68D6-8C9A-4208-85A4-EC27C02D9D6F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98140" y="1169894"/>
            <a:ext cx="3671047" cy="52760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82880" y="1169894"/>
            <a:ext cx="8787384" cy="2106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82880" y="3281082"/>
            <a:ext cx="8787384" cy="3174582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3329268"/>
            <a:ext cx="8346141" cy="1014132"/>
          </a:xfrm>
        </p:spPr>
        <p:txBody>
          <a:bodyPr anchor="b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4343399"/>
            <a:ext cx="8346141" cy="190976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05539-A686-4543-B720-95D8150AD96A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 cstate="print"/>
          <a:srcRect b="-123309"/>
          <a:stretch>
            <a:fillRect/>
          </a:stretch>
        </p:blipFill>
        <p:spPr>
          <a:xfrm>
            <a:off x="3835212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0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00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53957-44BD-4F6B-B934-D69004CA698F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82880" y="1179576"/>
            <a:ext cx="3671047" cy="220531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2015983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82880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9A03C-3D85-444F-B871-4BF07EF037C2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VerticalTC.png"/>
          <p:cNvPicPr>
            <a:picLocks noChangeAspect="1"/>
          </p:cNvPicPr>
          <p:nvPr/>
        </p:nvPicPr>
        <p:blipFill>
          <a:blip r:embed="rId2" cstate="print"/>
          <a:srcRect t="-93650"/>
          <a:stretch>
            <a:fillRect/>
          </a:stretch>
        </p:blipFill>
        <p:spPr>
          <a:xfrm>
            <a:off x="7445188" y="1178128"/>
            <a:ext cx="1524000" cy="5275339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40705" y="1398494"/>
            <a:ext cx="1447800" cy="4849906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7513" y="1398494"/>
            <a:ext cx="6669087" cy="4849906"/>
          </a:xfrm>
        </p:spPr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DC3FE-1B00-4D2F-9258-C764462938AF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rmula di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D323-9452-4E73-B3EE-CD901C4951C8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" y="1179576"/>
            <a:ext cx="8787384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irectionalButtons-LeftOnlyOnl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37488" y="538163"/>
            <a:ext cx="752475" cy="3524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772400" cy="762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23863" y="1676400"/>
            <a:ext cx="8339137" cy="46482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una tabella</a:t>
            </a:r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76FE6-8E0D-4AD9-9B55-28D27239A8E7}" type="datetime1">
              <a:rPr lang="en-US" smtClean="0"/>
              <a:pPr>
                <a:defRPr/>
              </a:pPr>
              <a:t>3/5/2013</a:t>
            </a:fld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E06C3-A31D-4782-850F-64BC202497F6}" type="slidenum">
              <a:rPr lang="it-IT"/>
              <a:pPr>
                <a:defRPr/>
              </a:pPr>
              <a:t>‹N›</a:t>
            </a:fld>
            <a:endParaRPr lang="it-IT" sz="140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562725"/>
            <a:ext cx="3289300" cy="295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Inps gestione ex Inpdap - D.C. Previdenza - </a:t>
            </a:r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8308975" cy="349175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F62C7-FF68-4323-8CCE-4D20FBF50818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TCFull.png"/>
          <p:cNvPicPr>
            <a:picLocks noChangeAspect="1"/>
          </p:cNvPicPr>
          <p:nvPr/>
        </p:nvPicPr>
        <p:blipFill>
          <a:blip r:embed="rId2" cstate="print"/>
          <a:srcRect l="-198711"/>
          <a:stretch>
            <a:fillRect/>
          </a:stretch>
        </p:blipFill>
        <p:spPr>
          <a:xfrm>
            <a:off x="177999" y="1179576"/>
            <a:ext cx="8788373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>
              <a:buClr>
                <a:schemeClr val="bg1"/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>
              <a:buClr>
                <a:schemeClr val="bg1"/>
              </a:buClr>
              <a:defRPr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2DDF-96F9-4FD7-BA04-D762603B9A0D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SectionH.png"/>
          <p:cNvPicPr>
            <a:picLocks noChangeAspect="1"/>
          </p:cNvPicPr>
          <p:nvPr/>
        </p:nvPicPr>
        <p:blipFill>
          <a:blip r:embed="rId2" cstate="print"/>
          <a:srcRect r="-91875"/>
          <a:stretch>
            <a:fillRect/>
          </a:stretch>
        </p:blipFill>
        <p:spPr>
          <a:xfrm>
            <a:off x="182880" y="1179576"/>
            <a:ext cx="8785105" cy="5276088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429000"/>
            <a:ext cx="6591300" cy="1371600"/>
          </a:xfrm>
        </p:spPr>
        <p:txBody>
          <a:bodyPr anchor="b" anchorCtr="0"/>
          <a:lstStyle>
            <a:lvl1pPr algn="r">
              <a:defRPr sz="4800" b="0" cap="none" baseline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4800599"/>
            <a:ext cx="6591300" cy="1066801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0DE6E-445F-4CD2-ABA0-FB7B93D1B0D9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6859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3214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207C-CD4B-4407-8726-45645314BE02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ireframeOverlay-Cont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859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752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752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DBCA-9B93-4203-B5F6-8A906CBED8A3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ireframeOverlay-Cont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CDEB-1673-43F1-A712-430A307F276C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07526-1CD8-45E6-8B6D-9C82DCBD91C0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Cap.png"/>
          <p:cNvPicPr>
            <a:picLocks noChangeAspect="1"/>
          </p:cNvPicPr>
          <p:nvPr/>
        </p:nvPicPr>
        <p:blipFill>
          <a:blip r:embed="rId2" cstate="print"/>
          <a:srcRect b="-135871"/>
          <a:stretch>
            <a:fillRect/>
          </a:stretch>
        </p:blipFill>
        <p:spPr>
          <a:xfrm>
            <a:off x="182880" y="1179575"/>
            <a:ext cx="4228522" cy="5274037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369794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341" y="1600200"/>
            <a:ext cx="4101353" cy="4652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3697941" cy="341583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600"/>
              </a:spcBef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4597-069B-4C94-924A-2CE3D3B1C955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925" y="2770188"/>
            <a:ext cx="8308975" cy="3478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0105" y="6454588"/>
            <a:ext cx="23980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235CB34-1ECC-40EB-9806-97317ED36E3E}" type="datetime1">
              <a:rPr lang="en-US" smtClean="0"/>
              <a:pPr/>
              <a:t>3/5/2013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976" y="6454588"/>
            <a:ext cx="3657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1219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86BB73A-582F-4420-9A14-CB10A2B2E5E8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7" name="Picture 6" descr="HomeButton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52450" y="526116"/>
            <a:ext cx="457200" cy="352425"/>
          </a:xfrm>
          <a:prstGeom prst="rect">
            <a:avLst/>
          </a:prstGeom>
        </p:spPr>
      </p:pic>
      <p:pic>
        <p:nvPicPr>
          <p:cNvPr id="10" name="Picture 9" descr="DirectionalButtons-Full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826188" y="526116"/>
            <a:ext cx="752475" cy="3524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8" r:id="rId17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977" y="1348147"/>
            <a:ext cx="8385260" cy="3595254"/>
          </a:xfrm>
        </p:spPr>
        <p:txBody>
          <a:bodyPr/>
          <a:lstStyle/>
          <a:p>
            <a:pPr algn="ctr">
              <a:defRPr/>
            </a:pPr>
            <a:r>
              <a:rPr lang="it-IT" sz="3000" b="1" dirty="0" smtClean="0">
                <a:latin typeface="Arial Black" pitchFamily="34" charset="0"/>
              </a:rPr>
              <a:t>LA PREVIDENZA COMPLEMENTARE DEI DIPENDENTI PUBBLICI E LE ATTIVITA’ INPS</a:t>
            </a:r>
            <a:endParaRPr lang="it-IT" sz="3000" b="1" dirty="0">
              <a:latin typeface="Arial Black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3863" y="2673531"/>
            <a:ext cx="8339137" cy="378105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it-IT" sz="1800" dirty="0" smtClean="0"/>
              <a:t>La posizione individuale dell’aderente del pubblico impiego che si costituisce presso il Fondo è formata da due parti: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1800" dirty="0" smtClean="0"/>
              <a:t>     - “</a:t>
            </a:r>
            <a:r>
              <a:rPr lang="it-IT" sz="1800" b="1" dirty="0" smtClean="0">
                <a:solidFill>
                  <a:srgbClr val="CC0000"/>
                </a:solidFill>
              </a:rPr>
              <a:t>il montante presso il fondo</a:t>
            </a:r>
            <a:r>
              <a:rPr lang="it-IT" sz="1800" dirty="0" smtClean="0"/>
              <a:t>” comprendente gli accantonamenti fatti tempo per tempo e che includono la contribuzione obbligatoria del dipendente, la contribuzione obbligatoria datoriale, la contribuzione volontaria aggiuntiva del dipendente, l’eventuale ‘bonus’ spettante per 12 mensilità a chi si iscrive nei prima due anni di vita del Fondo; in questo montante possono entrare a far parte anche le quote di </a:t>
            </a:r>
            <a:r>
              <a:rPr lang="it-IT" sz="1800" dirty="0" err="1" smtClean="0"/>
              <a:t>tfr</a:t>
            </a:r>
            <a:r>
              <a:rPr lang="it-IT" sz="1800" dirty="0" smtClean="0"/>
              <a:t> provenienti dall’Inps - gestione ex Inpdap quando si smette di lavorare ma non si ha diritto al pensionamento;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1800" dirty="0" smtClean="0"/>
              <a:t>     - “</a:t>
            </a:r>
            <a:r>
              <a:rPr lang="it-IT" sz="1800" b="1" dirty="0" smtClean="0">
                <a:solidFill>
                  <a:srgbClr val="CC0000"/>
                </a:solidFill>
              </a:rPr>
              <a:t>il montante figurativo presso l’Inps - gestione ex Inpdap</a:t>
            </a:r>
            <a:r>
              <a:rPr lang="it-IT" sz="1800" dirty="0" smtClean="0"/>
              <a:t>” corrispondente agli accantonamenti di Tfr (in misura parziale o intera), all’eventuale accantonamento aggiuntivo calcolato sull’imponibile </a:t>
            </a:r>
            <a:r>
              <a:rPr lang="it-IT" sz="1800" dirty="0" err="1" smtClean="0"/>
              <a:t>Tfs</a:t>
            </a:r>
            <a:r>
              <a:rPr lang="it-IT" sz="1800" dirty="0" smtClean="0"/>
              <a:t> spettante per coloro (iscritti Inps - gestione ex Inpdap ai fini </a:t>
            </a:r>
            <a:r>
              <a:rPr lang="it-IT" sz="1800" dirty="0" err="1" smtClean="0"/>
              <a:t>Tfs</a:t>
            </a:r>
            <a:r>
              <a:rPr lang="it-IT" sz="1800" dirty="0" smtClean="0"/>
              <a:t>) che aderendo esercitano il diritto all’opzione da </a:t>
            </a:r>
            <a:r>
              <a:rPr lang="it-IT" sz="1800" dirty="0" err="1" smtClean="0"/>
              <a:t>Tfs</a:t>
            </a:r>
            <a:r>
              <a:rPr lang="it-IT" sz="1800" dirty="0" smtClean="0"/>
              <a:t> a Tfr. Questi accantonamenti vengono conferiti al Fondo solo al momento della cessazione del servizio che abbia almeno un giorno di interruzione rispetto al successivo.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1800" dirty="0" smtClean="0"/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4025" y="1871594"/>
            <a:ext cx="8308975" cy="728170"/>
          </a:xfrm>
          <a:noFill/>
        </p:spPr>
        <p:txBody>
          <a:bodyPr/>
          <a:lstStyle/>
          <a:p>
            <a:pPr eaLnBrk="1" hangingPunct="1"/>
            <a:r>
              <a:rPr lang="it-IT" sz="2600" dirty="0" smtClean="0">
                <a:latin typeface="Arial Black" pitchFamily="34" charset="0"/>
              </a:rPr>
              <a:t>Le specificità per il pubblico impiego:</a:t>
            </a:r>
            <a:br>
              <a:rPr lang="it-IT" sz="2600" dirty="0" smtClean="0">
                <a:latin typeface="Arial Black" pitchFamily="34" charset="0"/>
              </a:rPr>
            </a:br>
            <a:r>
              <a:rPr lang="it-IT" sz="2600" dirty="0" smtClean="0">
                <a:latin typeface="Arial Black" pitchFamily="34" charset="0"/>
              </a:rPr>
              <a:t>la posizione figurativa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496300" y="6411045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10</a:t>
            </a:fld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3863" y="2673531"/>
            <a:ext cx="8339137" cy="37810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 smtClean="0"/>
              <a:t>Aspettare che l’anzianità complessiva i fini del Tfs sia pari a </a:t>
            </a:r>
            <a:r>
              <a:rPr lang="it-IT" sz="1800" i="1" dirty="0" smtClean="0"/>
              <a:t>n anni + 6 mesi + 1 giorno, </a:t>
            </a:r>
            <a:r>
              <a:rPr lang="it-IT" sz="1800" dirty="0" smtClean="0"/>
              <a:t>ricordando che nel computo </a:t>
            </a:r>
            <a:r>
              <a:rPr lang="it-IT" sz="1800" dirty="0"/>
              <a:t>del </a:t>
            </a:r>
            <a:r>
              <a:rPr lang="it-IT" sz="1800" dirty="0" smtClean="0"/>
              <a:t>Tfs si considera anno </a:t>
            </a:r>
            <a:r>
              <a:rPr lang="it-IT" sz="1800" dirty="0"/>
              <a:t>intero la frazione di anno superiore a sei mesi </a:t>
            </a:r>
            <a:r>
              <a:rPr lang="it-IT" sz="1800" dirty="0" smtClean="0"/>
              <a:t>e si trascura </a:t>
            </a:r>
            <a:r>
              <a:rPr lang="it-IT" sz="1800" dirty="0"/>
              <a:t>quella uguale o </a:t>
            </a:r>
            <a:r>
              <a:rPr lang="it-IT" sz="1800" dirty="0" smtClean="0"/>
              <a:t>inferiore.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 smtClean="0"/>
              <a:t>Aspettare la maturazione di un passaggio di carriera se non distante. Il tempo di attesa è inversamente  proporzionale al livello di avanzamento (il caso dei dirigenti)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 smtClean="0"/>
              <a:t>Sottolineare  il vantaggio dell’1,5% aggiuntivo su base Tfs per i lavoratori «optanti» e iscritti alle gestioni Inps ex Inpdap del trattamenti di fine servizio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800" dirty="0" smtClean="0"/>
              <a:t>Il programma di simulazione di convenienza dell’adesione alla previdenza complementare disponibile presso le sedi Inps, gestione ex Inpdap </a:t>
            </a:r>
            <a:endParaRPr lang="it-IT" sz="1800" dirty="0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it-IT" sz="1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1800" dirty="0" smtClean="0"/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4025" y="1254034"/>
            <a:ext cx="8308975" cy="1229840"/>
          </a:xfrm>
          <a:noFill/>
        </p:spPr>
        <p:txBody>
          <a:bodyPr/>
          <a:lstStyle/>
          <a:p>
            <a:pPr eaLnBrk="1" hangingPunct="1"/>
            <a:r>
              <a:rPr lang="it-IT" sz="2600" dirty="0" smtClean="0">
                <a:latin typeface="Arial Black" pitchFamily="34" charset="0"/>
              </a:rPr>
              <a:t>Elementi da considerare in caso di trasformazione del Tfs in Tfr al momento dell’adesione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496300" y="6411045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11</a:t>
            </a:fld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8864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olo 1"/>
          <p:cNvSpPr>
            <a:spLocks noGrp="1"/>
          </p:cNvSpPr>
          <p:nvPr>
            <p:ph type="title"/>
          </p:nvPr>
        </p:nvSpPr>
        <p:spPr>
          <a:xfrm>
            <a:off x="415925" y="1759131"/>
            <a:ext cx="8527778" cy="840634"/>
          </a:xfrm>
        </p:spPr>
        <p:txBody>
          <a:bodyPr/>
          <a:lstStyle/>
          <a:p>
            <a:r>
              <a:rPr lang="it-IT" sz="2000" dirty="0" smtClean="0">
                <a:latin typeface="Arial Black" pitchFamily="34" charset="0"/>
              </a:rPr>
              <a:t>Avvertenze ed accortezze negli adempimenti connessi alle adesioni – aiutare l’Inps per aiutare il fondo nella corretta gestione della posizione a vantaggio dei lavoratori</a:t>
            </a:r>
          </a:p>
        </p:txBody>
      </p:sp>
      <p:sp>
        <p:nvSpPr>
          <p:cNvPr id="9523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it-IT" sz="2400" dirty="0" smtClean="0"/>
              <a:t>Corretta classificazione del regime di fine servizio del lavoratore che aderisce (Tfr o optante), sia nel modulo di adesione sia nelle denunce mensili all’Inps</a:t>
            </a:r>
          </a:p>
          <a:p>
            <a:pPr>
              <a:buFontTx/>
              <a:buChar char="-"/>
            </a:pPr>
            <a:r>
              <a:rPr lang="it-IT" sz="2400" dirty="0" smtClean="0"/>
              <a:t>Invio puntuale dei moduli di adesione sia al fondo sia all’Inps ex Inpdap - Il progetto delle adesioni on line</a:t>
            </a:r>
          </a:p>
          <a:p>
            <a:pPr>
              <a:buFontTx/>
              <a:buChar char="-"/>
            </a:pPr>
            <a:r>
              <a:rPr lang="it-IT" sz="2400" dirty="0" smtClean="0"/>
              <a:t>Invio corretto, completo e puntuale della ListaPosPA dell’</a:t>
            </a:r>
            <a:r>
              <a:rPr lang="it-IT" sz="2400" dirty="0" err="1" smtClean="0"/>
              <a:t>Uniemens</a:t>
            </a:r>
            <a:r>
              <a:rPr lang="it-IT" sz="2400" dirty="0" smtClean="0"/>
              <a:t> da parte dell’amministrazione all’Inps ex Inpdap. Senza queste informazioni non è possibile la gestione della posizione figurativa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410303" y="6383382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12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008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olo 1"/>
          <p:cNvSpPr>
            <a:spLocks noGrp="1"/>
          </p:cNvSpPr>
          <p:nvPr>
            <p:ph type="title"/>
          </p:nvPr>
        </p:nvSpPr>
        <p:spPr>
          <a:xfrm>
            <a:off x="415925" y="1759131"/>
            <a:ext cx="8527778" cy="840634"/>
          </a:xfrm>
        </p:spPr>
        <p:txBody>
          <a:bodyPr/>
          <a:lstStyle/>
          <a:p>
            <a:r>
              <a:rPr lang="it-IT" sz="2000" dirty="0" smtClean="0">
                <a:latin typeface="Arial Black" pitchFamily="34" charset="0"/>
              </a:rPr>
              <a:t>Previdenza complementare: la circolare 14 del 2011 sui conferimenti in caso di continuità di iscrizione ai fini </a:t>
            </a:r>
            <a:r>
              <a:rPr lang="it-IT" sz="2000" dirty="0" err="1" smtClean="0">
                <a:latin typeface="Arial Black" pitchFamily="34" charset="0"/>
              </a:rPr>
              <a:t>TfsTfr</a:t>
            </a:r>
            <a:r>
              <a:rPr lang="it-IT" sz="2000" dirty="0" smtClean="0">
                <a:latin typeface="Arial Black" pitchFamily="34" charset="0"/>
              </a:rPr>
              <a:t> </a:t>
            </a:r>
          </a:p>
        </p:txBody>
      </p:sp>
      <p:sp>
        <p:nvSpPr>
          <p:cNvPr id="9523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None/>
            </a:pPr>
            <a:r>
              <a:rPr lang="it-IT" sz="2400" dirty="0" smtClean="0"/>
              <a:t>Il principio della continuità di iscrizione all’Inps - gestione ex Inpdap introdotto dall’art. 1, comma 267, della legge 28 dicembre 1996, n. 662 e  confermato e precisato con  sentenza della Corte di cassazione – sezione lavoro -  n. 14632/1999. </a:t>
            </a:r>
          </a:p>
          <a:p>
            <a:pPr>
              <a:buFont typeface="Wingdings" pitchFamily="2" charset="2"/>
              <a:buNone/>
            </a:pPr>
            <a:r>
              <a:rPr lang="it-IT" sz="2400" dirty="0" smtClean="0"/>
              <a:t>Non contestualità del conferimento del montate virtuale con il trasferimento o la liquidazione della posizione di previdenza complementare (non accompagnati dall’interruzione del rapporto previdenziale ai fini </a:t>
            </a:r>
            <a:r>
              <a:rPr lang="it-IT" sz="2400" dirty="0" err="1" smtClean="0"/>
              <a:t>Tfs</a:t>
            </a:r>
            <a:r>
              <a:rPr lang="it-IT" sz="2400" dirty="0" smtClean="0"/>
              <a:t> e Tfr), principale effetto  dell’applicazione del principio della continuità di iscrizione all’Inps - gestione ex Inpdap.</a:t>
            </a:r>
          </a:p>
          <a:p>
            <a:pPr>
              <a:buFont typeface="Wingdings" pitchFamily="2" charset="2"/>
              <a:buNone/>
            </a:pPr>
            <a:endParaRPr lang="it-IT" sz="2400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410303" y="6383382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13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514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olo 1"/>
          <p:cNvSpPr>
            <a:spLocks noGrp="1"/>
          </p:cNvSpPr>
          <p:nvPr>
            <p:ph type="title"/>
          </p:nvPr>
        </p:nvSpPr>
        <p:spPr>
          <a:xfrm>
            <a:off x="415925" y="1750423"/>
            <a:ext cx="8501652" cy="849342"/>
          </a:xfrm>
        </p:spPr>
        <p:txBody>
          <a:bodyPr/>
          <a:lstStyle/>
          <a:p>
            <a:r>
              <a:rPr lang="it-IT" sz="2000" dirty="0" smtClean="0">
                <a:latin typeface="Arial Black" pitchFamily="34" charset="0"/>
              </a:rPr>
              <a:t>Previdenza complementare: la circolare 14 del 2011 sui conferimenti in caso di continuità di iscrizione ai fini </a:t>
            </a:r>
            <a:r>
              <a:rPr lang="it-IT" sz="2000" dirty="0" err="1" smtClean="0">
                <a:latin typeface="Arial Black" pitchFamily="34" charset="0"/>
              </a:rPr>
              <a:t>TfsTfr</a:t>
            </a:r>
            <a:r>
              <a:rPr lang="it-IT" sz="2000" dirty="0" smtClean="0">
                <a:latin typeface="Arial Black" pitchFamily="34" charset="0"/>
              </a:rPr>
              <a:t> </a:t>
            </a:r>
          </a:p>
        </p:txBody>
      </p:sp>
      <p:sp>
        <p:nvSpPr>
          <p:cNvPr id="96259" name="Segnaposto contenuto 2"/>
          <p:cNvSpPr>
            <a:spLocks noGrp="1"/>
          </p:cNvSpPr>
          <p:nvPr>
            <p:ph idx="1"/>
          </p:nvPr>
        </p:nvSpPr>
        <p:spPr>
          <a:xfrm>
            <a:off x="423863" y="2599765"/>
            <a:ext cx="8339137" cy="372483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 sz="2400" dirty="0" smtClean="0"/>
              <a:t>Casi di chiusura delle posizioni di previdenza complementare presso il fondo senza interruzione del rapporto previdenziale ai fini </a:t>
            </a:r>
            <a:r>
              <a:rPr lang="it-IT" sz="2400" dirty="0" err="1" smtClean="0"/>
              <a:t>Tfs</a:t>
            </a:r>
            <a:r>
              <a:rPr lang="it-IT" sz="2400" dirty="0" smtClean="0"/>
              <a:t> e Tfr  </a:t>
            </a:r>
          </a:p>
          <a:p>
            <a:pPr>
              <a:buFont typeface="Wingdings" pitchFamily="2" charset="2"/>
              <a:buNone/>
            </a:pPr>
            <a:r>
              <a:rPr lang="it-IT" sz="2400" b="1" dirty="0" smtClean="0">
                <a:solidFill>
                  <a:srgbClr val="C00000"/>
                </a:solidFill>
              </a:rPr>
              <a:t>Trasferimento ad altro fondo negoziale di dipendenti pubblici</a:t>
            </a:r>
          </a:p>
          <a:p>
            <a:pPr>
              <a:buFontTx/>
              <a:buChar char="-"/>
            </a:pPr>
            <a:r>
              <a:rPr lang="it-IT" dirty="0" smtClean="0"/>
              <a:t>Il montante virtuale del Fondo A di provenienza  è convertito al valore quota del Fondo B di destinazione</a:t>
            </a:r>
          </a:p>
          <a:p>
            <a:pPr>
              <a:buFontTx/>
              <a:buChar char="-"/>
            </a:pPr>
            <a:r>
              <a:rPr lang="it-IT" dirty="0" smtClean="0"/>
              <a:t>Continuano accantonamenti e rivalutazioni presso il Fondo B secondo le sue regole</a:t>
            </a:r>
          </a:p>
          <a:p>
            <a:pPr>
              <a:buFontTx/>
              <a:buChar char="-"/>
            </a:pPr>
            <a:r>
              <a:rPr lang="it-IT" dirty="0" smtClean="0"/>
              <a:t>Conferimento al Fondo B alla cessazione del rapporto di lavoro con soluzione di continuità con successivi periodi di iscrizione ai fini </a:t>
            </a:r>
            <a:r>
              <a:rPr lang="it-IT" dirty="0" err="1" smtClean="0"/>
              <a:t>Tfs</a:t>
            </a:r>
            <a:r>
              <a:rPr lang="it-IT" dirty="0" smtClean="0"/>
              <a:t> e Tfr     </a:t>
            </a:r>
          </a:p>
          <a:p>
            <a:pPr>
              <a:buFont typeface="Wingdings" pitchFamily="2" charset="2"/>
              <a:buNone/>
            </a:pPr>
            <a:endParaRPr lang="it-IT" sz="2400" dirty="0" smtClean="0"/>
          </a:p>
          <a:p>
            <a:pPr>
              <a:buFont typeface="Wingdings" pitchFamily="2" charset="2"/>
              <a:buNone/>
            </a:pPr>
            <a:endParaRPr lang="it-IT" sz="2400" dirty="0" smtClean="0"/>
          </a:p>
          <a:p>
            <a:pPr>
              <a:buFont typeface="Wingdings" pitchFamily="2" charset="2"/>
              <a:buNone/>
            </a:pPr>
            <a:endParaRPr lang="it-IT" sz="2400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384177" y="6392092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14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9410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olo 1"/>
          <p:cNvSpPr>
            <a:spLocks noGrp="1"/>
          </p:cNvSpPr>
          <p:nvPr>
            <p:ph type="title"/>
          </p:nvPr>
        </p:nvSpPr>
        <p:spPr>
          <a:xfrm>
            <a:off x="415925" y="1793965"/>
            <a:ext cx="8458109" cy="805799"/>
          </a:xfrm>
        </p:spPr>
        <p:txBody>
          <a:bodyPr/>
          <a:lstStyle/>
          <a:p>
            <a:r>
              <a:rPr lang="it-IT" sz="2000" dirty="0" smtClean="0">
                <a:latin typeface="Arial Black" pitchFamily="34" charset="0"/>
              </a:rPr>
              <a:t>Previdenza complementare: la circolare 14 del 2011 sui conferimenti in caso di continuità di iscrizione ai fini </a:t>
            </a:r>
            <a:r>
              <a:rPr lang="it-IT" sz="2000" dirty="0" err="1" smtClean="0">
                <a:latin typeface="Arial Black" pitchFamily="34" charset="0"/>
              </a:rPr>
              <a:t>TfsTfr</a:t>
            </a:r>
            <a:r>
              <a:rPr lang="it-IT" sz="2000" dirty="0" smtClean="0">
                <a:latin typeface="Arial Black" pitchFamily="34" charset="0"/>
              </a:rPr>
              <a:t> </a:t>
            </a:r>
          </a:p>
        </p:txBody>
      </p:sp>
      <p:sp>
        <p:nvSpPr>
          <p:cNvPr id="97283" name="Segnaposto contenuto 2"/>
          <p:cNvSpPr>
            <a:spLocks noGrp="1"/>
          </p:cNvSpPr>
          <p:nvPr>
            <p:ph idx="1"/>
          </p:nvPr>
        </p:nvSpPr>
        <p:spPr>
          <a:xfrm>
            <a:off x="411163" y="2769325"/>
            <a:ext cx="8339137" cy="362194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it-IT" sz="2400" b="1" dirty="0" smtClean="0">
                <a:solidFill>
                  <a:srgbClr val="C00000"/>
                </a:solidFill>
              </a:rPr>
              <a:t>Trasferimento da  fondo negoziale di dipendenti pubblici a forma pensionistica individuale (Fondo aperto o Pip)</a:t>
            </a:r>
          </a:p>
          <a:p>
            <a:pPr>
              <a:buFontTx/>
              <a:buChar char="-"/>
            </a:pPr>
            <a:r>
              <a:rPr lang="it-IT" sz="2100" dirty="0" smtClean="0"/>
              <a:t>Cessano gli accantonamenti delle quote figurative di Tfr (e di </a:t>
            </a:r>
            <a:r>
              <a:rPr lang="it-IT" sz="2100" dirty="0" err="1" smtClean="0"/>
              <a:t>Tfs</a:t>
            </a:r>
            <a:r>
              <a:rPr lang="it-IT" sz="2100" dirty="0" smtClean="0"/>
              <a:t>, per gli optanti) sulla posizione virtuale maturata in relazione all’adesione al </a:t>
            </a:r>
            <a:r>
              <a:rPr lang="it-IT" sz="2100" i="1" dirty="0" smtClean="0"/>
              <a:t>Fondo negoziale A </a:t>
            </a:r>
          </a:p>
          <a:p>
            <a:pPr>
              <a:buFontTx/>
              <a:buChar char="-"/>
            </a:pPr>
            <a:r>
              <a:rPr lang="it-IT" sz="2100" dirty="0" smtClean="0"/>
              <a:t>Il montante figurativo maturato presso il </a:t>
            </a:r>
            <a:r>
              <a:rPr lang="it-IT" sz="2100" i="1" dirty="0" smtClean="0"/>
              <a:t>Fondo A</a:t>
            </a:r>
            <a:r>
              <a:rPr lang="it-IT" sz="2100" dirty="0" smtClean="0"/>
              <a:t> di provenienza, se espresso con valori quota del fondo stesso, è convertito al valore quota del paniere dei fondi pensione </a:t>
            </a:r>
          </a:p>
          <a:p>
            <a:pPr>
              <a:buFontTx/>
              <a:buChar char="-"/>
            </a:pPr>
            <a:r>
              <a:rPr lang="it-IT" sz="2100" dirty="0" smtClean="0"/>
              <a:t>Il montante figurativo continua ad essere solo rivalutato in base ai rendimenti del paniere</a:t>
            </a:r>
          </a:p>
          <a:p>
            <a:pPr>
              <a:buFontTx/>
              <a:buChar char="-"/>
            </a:pPr>
            <a:r>
              <a:rPr lang="it-IT" sz="2100" dirty="0" smtClean="0"/>
              <a:t>Conferimento alla forma pensionistica individuale alla cessazione del rapporto di lavoro con soluzione di continuità con successivi periodi di iscrizione ai fini </a:t>
            </a:r>
            <a:r>
              <a:rPr lang="it-IT" sz="2100" dirty="0" err="1" smtClean="0"/>
              <a:t>Tfs</a:t>
            </a:r>
            <a:r>
              <a:rPr lang="it-IT" sz="2100" dirty="0" smtClean="0"/>
              <a:t> e Tfr     </a:t>
            </a:r>
          </a:p>
          <a:p>
            <a:pPr>
              <a:buFont typeface="Wingdings" pitchFamily="2" charset="2"/>
              <a:buNone/>
            </a:pPr>
            <a:endParaRPr lang="it-IT" sz="2400" dirty="0" smtClean="0"/>
          </a:p>
          <a:p>
            <a:pPr>
              <a:buFont typeface="Wingdings" pitchFamily="2" charset="2"/>
              <a:buNone/>
            </a:pPr>
            <a:endParaRPr lang="it-IT" sz="2400" dirty="0" smtClean="0"/>
          </a:p>
          <a:p>
            <a:pPr>
              <a:buFont typeface="Wingdings" pitchFamily="2" charset="2"/>
              <a:buNone/>
            </a:pPr>
            <a:endParaRPr lang="it-IT" sz="2400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483600" y="6391274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15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4266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olo 1"/>
          <p:cNvSpPr>
            <a:spLocks noGrp="1"/>
          </p:cNvSpPr>
          <p:nvPr>
            <p:ph type="title"/>
          </p:nvPr>
        </p:nvSpPr>
        <p:spPr>
          <a:xfrm>
            <a:off x="415925" y="1846217"/>
            <a:ext cx="8501652" cy="753548"/>
          </a:xfrm>
        </p:spPr>
        <p:txBody>
          <a:bodyPr/>
          <a:lstStyle/>
          <a:p>
            <a:r>
              <a:rPr lang="it-IT" sz="2000" b="1" dirty="0" smtClean="0">
                <a:latin typeface="Arial Black" pitchFamily="34" charset="0"/>
              </a:rPr>
              <a:t>Previdenza complementare: la circolare 14 del 2011 sui conferimenti in caso di continuità di iscrizione ai fini </a:t>
            </a:r>
            <a:r>
              <a:rPr lang="it-IT" sz="2000" b="1" dirty="0" err="1" smtClean="0">
                <a:latin typeface="Arial Black" pitchFamily="34" charset="0"/>
              </a:rPr>
              <a:t>TfsTfr</a:t>
            </a:r>
            <a:r>
              <a:rPr lang="it-IT" sz="2000" b="1" dirty="0" smtClean="0">
                <a:latin typeface="Arial Black" pitchFamily="34" charset="0"/>
              </a:rPr>
              <a:t> </a:t>
            </a:r>
          </a:p>
        </p:txBody>
      </p:sp>
      <p:sp>
        <p:nvSpPr>
          <p:cNvPr id="98307" name="Segnaposto contenuto 2"/>
          <p:cNvSpPr>
            <a:spLocks noGrp="1"/>
          </p:cNvSpPr>
          <p:nvPr>
            <p:ph idx="1"/>
          </p:nvPr>
        </p:nvSpPr>
        <p:spPr>
          <a:xfrm>
            <a:off x="411163" y="2786743"/>
            <a:ext cx="8339137" cy="367597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it-IT" sz="2400" b="1" dirty="0" smtClean="0">
                <a:solidFill>
                  <a:srgbClr val="C00000"/>
                </a:solidFill>
              </a:rPr>
              <a:t>Riscatto della posizione per perdita dei requisiti di partecipazione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it-IT" sz="2200" dirty="0" smtClean="0"/>
              <a:t>Cessano gli accantonamenti delle quote figurative di Tfr (e di </a:t>
            </a:r>
            <a:r>
              <a:rPr lang="it-IT" sz="2200" dirty="0" err="1" smtClean="0"/>
              <a:t>Tfs</a:t>
            </a:r>
            <a:r>
              <a:rPr lang="it-IT" sz="2200" dirty="0" smtClean="0"/>
              <a:t>, per gli optanti) sulla posizione virtuale maturata in relazione all’adesione al </a:t>
            </a:r>
            <a:r>
              <a:rPr lang="it-IT" sz="2200" i="1" dirty="0" smtClean="0"/>
              <a:t>Fondo negoziale A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it-IT" sz="2200" dirty="0" smtClean="0"/>
              <a:t>Il montante figurativo maturato presso il </a:t>
            </a:r>
            <a:r>
              <a:rPr lang="it-IT" sz="2200" i="1" dirty="0" smtClean="0"/>
              <a:t>Fondo A</a:t>
            </a:r>
            <a:r>
              <a:rPr lang="it-IT" sz="2200" dirty="0" smtClean="0"/>
              <a:t> di provenienza, se espresso con valori quota del fondo stesso, è convertito al valore quota de paniere dei fondi pensione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it-IT" sz="2200" dirty="0" smtClean="0"/>
              <a:t>Il montante figurativo continua ad essere solo rivalutato in base ai rendimenti del paniere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it-IT" sz="2200" dirty="0" smtClean="0"/>
              <a:t>Conferimento al </a:t>
            </a:r>
            <a:r>
              <a:rPr lang="it-IT" sz="2200" i="1" dirty="0" smtClean="0"/>
              <a:t>Fondo A</a:t>
            </a:r>
            <a:r>
              <a:rPr lang="it-IT" sz="2200" dirty="0" smtClean="0"/>
              <a:t> alla cessazione del rapporto di lavoro con soluzione di continuità con successivi periodi di iscrizione ai fini </a:t>
            </a:r>
            <a:r>
              <a:rPr lang="it-IT" sz="2200" dirty="0" err="1" smtClean="0"/>
              <a:t>Tfs</a:t>
            </a:r>
            <a:r>
              <a:rPr lang="it-IT" sz="2200" dirty="0" smtClean="0"/>
              <a:t> e Tfr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it-IT" sz="2200" dirty="0" smtClean="0"/>
              <a:t>Il Fondo provvede alla riliquidazione del riscatto dopo il conferimento      </a:t>
            </a:r>
          </a:p>
          <a:p>
            <a:pPr>
              <a:buFont typeface="Wingdings" pitchFamily="2" charset="2"/>
              <a:buNone/>
            </a:pPr>
            <a:endParaRPr lang="it-IT" sz="2400" dirty="0" smtClean="0"/>
          </a:p>
          <a:p>
            <a:pPr>
              <a:buFont typeface="Wingdings" pitchFamily="2" charset="2"/>
              <a:buNone/>
            </a:pPr>
            <a:endParaRPr lang="it-IT" sz="2400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483600" y="6402337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16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2787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olo 1"/>
          <p:cNvSpPr>
            <a:spLocks noGrp="1"/>
          </p:cNvSpPr>
          <p:nvPr>
            <p:ph type="title"/>
          </p:nvPr>
        </p:nvSpPr>
        <p:spPr>
          <a:xfrm>
            <a:off x="415925" y="1759131"/>
            <a:ext cx="8527778" cy="840634"/>
          </a:xfrm>
        </p:spPr>
        <p:txBody>
          <a:bodyPr/>
          <a:lstStyle/>
          <a:p>
            <a:r>
              <a:rPr lang="it-IT" sz="2000" dirty="0" smtClean="0">
                <a:latin typeface="Arial Black" pitchFamily="34" charset="0"/>
              </a:rPr>
              <a:t>Previdenza complementare: la circolare 14 del 2011 sui conferimenti in caso di continuità di iscrizione ai fini </a:t>
            </a:r>
            <a:r>
              <a:rPr lang="it-IT" sz="2000" dirty="0" err="1" smtClean="0">
                <a:latin typeface="Arial Black" pitchFamily="34" charset="0"/>
              </a:rPr>
              <a:t>TfsTfr</a:t>
            </a:r>
            <a:r>
              <a:rPr lang="it-IT" sz="2000" dirty="0" smtClean="0">
                <a:latin typeface="Arial Black" pitchFamily="34" charset="0"/>
              </a:rPr>
              <a:t> </a:t>
            </a:r>
          </a:p>
        </p:txBody>
      </p:sp>
      <p:sp>
        <p:nvSpPr>
          <p:cNvPr id="99331" name="Segnaposto contenuto 2"/>
          <p:cNvSpPr>
            <a:spLocks noGrp="1"/>
          </p:cNvSpPr>
          <p:nvPr>
            <p:ph idx="1"/>
          </p:nvPr>
        </p:nvSpPr>
        <p:spPr>
          <a:xfrm>
            <a:off x="523875" y="2664823"/>
            <a:ext cx="8237538" cy="380424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 sz="2400" b="1" dirty="0" smtClean="0">
                <a:solidFill>
                  <a:srgbClr val="C00000"/>
                </a:solidFill>
              </a:rPr>
              <a:t>Accesso alla pensione complementare di vecchiaia in costanza di rapporto di lavoro </a:t>
            </a:r>
          </a:p>
          <a:p>
            <a:pPr>
              <a:buFont typeface="Wingdings" pitchFamily="2" charset="2"/>
              <a:buNone/>
            </a:pPr>
            <a:endParaRPr lang="it-IT" sz="100" b="1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it-IT" dirty="0" smtClean="0"/>
              <a:t>Cessano gli accantonamenti delle quote figurative di Tfr (e di </a:t>
            </a:r>
            <a:r>
              <a:rPr lang="it-IT" dirty="0" err="1" smtClean="0"/>
              <a:t>Tfs</a:t>
            </a:r>
            <a:r>
              <a:rPr lang="it-IT" dirty="0" smtClean="0"/>
              <a:t>, per gli optanti) sulla posizione virtuale maturata in relazione all’adesione al Fondo negoziale</a:t>
            </a:r>
          </a:p>
          <a:p>
            <a:pPr>
              <a:buFontTx/>
              <a:buChar char="-"/>
            </a:pPr>
            <a:r>
              <a:rPr lang="it-IT" dirty="0" smtClean="0"/>
              <a:t>Il montante figurativo continua ad essere rivalutato in base ai rendimenti del fondo tesso</a:t>
            </a:r>
          </a:p>
          <a:p>
            <a:pPr>
              <a:buFontTx/>
              <a:buChar char="-"/>
            </a:pPr>
            <a:r>
              <a:rPr lang="it-IT" dirty="0" smtClean="0"/>
              <a:t>Conferimento al Fondo alla cessazione del rapporto di lavoro con soluzione di continuità con successivi periodi di iscrizione ai fini </a:t>
            </a:r>
            <a:r>
              <a:rPr lang="it-IT" dirty="0" err="1" smtClean="0"/>
              <a:t>Tfs</a:t>
            </a:r>
            <a:r>
              <a:rPr lang="it-IT" dirty="0" smtClean="0"/>
              <a:t> e Tfr</a:t>
            </a:r>
          </a:p>
          <a:p>
            <a:pPr>
              <a:buFontTx/>
              <a:buChar char="-"/>
            </a:pPr>
            <a:r>
              <a:rPr lang="it-IT" dirty="0" smtClean="0"/>
              <a:t>Il Fondo provvede ad una riliquidazione della prestazione dopo il conferimento     </a:t>
            </a:r>
          </a:p>
          <a:p>
            <a:pPr>
              <a:buFont typeface="Wingdings" pitchFamily="2" charset="2"/>
              <a:buNone/>
            </a:pPr>
            <a:endParaRPr lang="it-IT" sz="2400" dirty="0" smtClean="0"/>
          </a:p>
          <a:p>
            <a:pPr>
              <a:buFont typeface="Wingdings" pitchFamily="2" charset="2"/>
              <a:buNone/>
            </a:pPr>
            <a:endParaRPr lang="it-IT" sz="2400" dirty="0" smtClean="0"/>
          </a:p>
          <a:p>
            <a:pPr>
              <a:buFont typeface="Wingdings" pitchFamily="2" charset="2"/>
              <a:buNone/>
            </a:pPr>
            <a:endParaRPr lang="it-IT" sz="2400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494713" y="6402337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17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4243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olo 1"/>
          <p:cNvSpPr>
            <a:spLocks noGrp="1"/>
          </p:cNvSpPr>
          <p:nvPr>
            <p:ph type="title"/>
          </p:nvPr>
        </p:nvSpPr>
        <p:spPr>
          <a:xfrm>
            <a:off x="415925" y="1645919"/>
            <a:ext cx="8308975" cy="953845"/>
          </a:xfrm>
        </p:spPr>
        <p:txBody>
          <a:bodyPr/>
          <a:lstStyle/>
          <a:p>
            <a:r>
              <a:rPr lang="it-IT" sz="2600" dirty="0" smtClean="0">
                <a:latin typeface="Arial Black" pitchFamily="34" charset="0"/>
              </a:rPr>
              <a:t>Come si rivaluta il conto pensionistico del lavoratore dipendente pubblico</a:t>
            </a:r>
          </a:p>
        </p:txBody>
      </p:sp>
      <p:sp>
        <p:nvSpPr>
          <p:cNvPr id="110596" name="Segnaposto contenuto 10"/>
          <p:cNvSpPr>
            <a:spLocks noGrp="1"/>
          </p:cNvSpPr>
          <p:nvPr>
            <p:ph idx="1"/>
          </p:nvPr>
        </p:nvSpPr>
        <p:spPr>
          <a:xfrm>
            <a:off x="234950" y="2690948"/>
            <a:ext cx="8339138" cy="3489189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it-IT" sz="2800" dirty="0" smtClean="0"/>
              <a:t>Il </a:t>
            </a:r>
            <a:r>
              <a:rPr lang="it-IT" sz="2800" b="1" dirty="0" smtClean="0">
                <a:solidFill>
                  <a:srgbClr val="C00000"/>
                </a:solidFill>
              </a:rPr>
              <a:t>montante presso il fondo  </a:t>
            </a:r>
            <a:r>
              <a:rPr lang="it-IT" sz="2800" dirty="0" smtClean="0"/>
              <a:t>si rivaluta in base ai rendimenti maturati dalle risorse investite</a:t>
            </a:r>
          </a:p>
          <a:p>
            <a:pPr>
              <a:buFontTx/>
              <a:buChar char="-"/>
            </a:pPr>
            <a:r>
              <a:rPr lang="it-IT" sz="2800" dirty="0" smtClean="0"/>
              <a:t>Il </a:t>
            </a:r>
            <a:r>
              <a:rPr lang="it-IT" sz="2800" b="1" dirty="0" smtClean="0">
                <a:solidFill>
                  <a:srgbClr val="C00000"/>
                </a:solidFill>
              </a:rPr>
              <a:t>montante  figurativo presso l’Inps - gestione ex Inpdap </a:t>
            </a:r>
            <a:r>
              <a:rPr lang="it-IT" sz="2800" dirty="0" smtClean="0"/>
              <a:t>si rivaluta:</a:t>
            </a:r>
          </a:p>
          <a:p>
            <a:pPr lvl="1">
              <a:buFont typeface="Wingdings" pitchFamily="2" charset="2"/>
              <a:buChar char="Ø"/>
            </a:pPr>
            <a:r>
              <a:rPr lang="it-IT" sz="2400" dirty="0" smtClean="0"/>
              <a:t>nella </a:t>
            </a:r>
            <a:r>
              <a:rPr lang="it-IT" sz="2400" u="sng" dirty="0" smtClean="0"/>
              <a:t>prima fase di vita del fondo</a:t>
            </a:r>
            <a:r>
              <a:rPr lang="it-IT" sz="2400" dirty="0" smtClean="0"/>
              <a:t>, in base alla media dei rendimenti di un paniere di 13 fondi pensione individuati da un decreto del ministro dell’economia e delle finanze (del 2005);</a:t>
            </a:r>
          </a:p>
          <a:p>
            <a:pPr lvl="1">
              <a:buFont typeface="Wingdings" pitchFamily="2" charset="2"/>
              <a:buChar char="Ø"/>
            </a:pPr>
            <a:r>
              <a:rPr lang="it-IT" sz="2400" dirty="0" smtClean="0"/>
              <a:t>una volta </a:t>
            </a:r>
            <a:r>
              <a:rPr lang="it-IT" sz="2400" u="sng" dirty="0" smtClean="0"/>
              <a:t>consolidata  la struttura finanziaria </a:t>
            </a:r>
            <a:r>
              <a:rPr lang="it-IT" sz="2400" dirty="0" smtClean="0"/>
              <a:t>del fondo pensione, con lo stesso tasso di rendimento del fondo  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382000" y="6392092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18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3388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15925" y="2389705"/>
            <a:ext cx="8472487" cy="46012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100" b="1" dirty="0">
              <a:solidFill>
                <a:srgbClr val="CCCCCC">
                  <a:lumMod val="50000"/>
                </a:srgbClr>
              </a:solidFill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000" b="1" dirty="0">
                <a:solidFill>
                  <a:srgbClr val="CCCCCC">
                    <a:lumMod val="50000"/>
                  </a:srgbClr>
                </a:solidFill>
              </a:rPr>
              <a:t>Acquisisce le adesioni</a:t>
            </a:r>
            <a:r>
              <a:rPr lang="it-IT" sz="2000" dirty="0">
                <a:solidFill>
                  <a:srgbClr val="CCCCCC">
                    <a:lumMod val="50000"/>
                  </a:srgbClr>
                </a:solidFill>
              </a:rPr>
              <a:t> e ne gestisce eventuali </a:t>
            </a:r>
            <a:r>
              <a:rPr lang="it-IT" sz="2000" dirty="0" smtClean="0">
                <a:solidFill>
                  <a:srgbClr val="CCCCCC">
                    <a:lumMod val="50000"/>
                  </a:srgbClr>
                </a:solidFill>
              </a:rPr>
              <a:t>aggiornamenti collegati agli </a:t>
            </a:r>
            <a:r>
              <a:rPr lang="it-IT" sz="2000" dirty="0">
                <a:solidFill>
                  <a:srgbClr val="CCCCCC">
                    <a:lumMod val="50000"/>
                  </a:srgbClr>
                </a:solidFill>
              </a:rPr>
              <a:t>elementi variabili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000" b="1" dirty="0" smtClean="0">
                <a:solidFill>
                  <a:srgbClr val="CCCCCC">
                    <a:lumMod val="50000"/>
                  </a:srgbClr>
                </a:solidFill>
              </a:rPr>
              <a:t>Gestisce </a:t>
            </a:r>
            <a:r>
              <a:rPr lang="it-IT" sz="2000" b="1" dirty="0">
                <a:solidFill>
                  <a:srgbClr val="CCCCCC">
                    <a:lumMod val="50000"/>
                  </a:srgbClr>
                </a:solidFill>
              </a:rPr>
              <a:t>le posizioni individuali</a:t>
            </a:r>
            <a:r>
              <a:rPr lang="it-IT" sz="2000" dirty="0">
                <a:solidFill>
                  <a:srgbClr val="CCCCCC">
                    <a:lumMod val="50000"/>
                  </a:srgbClr>
                </a:solidFill>
              </a:rPr>
              <a:t> attraverso:</a:t>
            </a: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it-IT" sz="2000" dirty="0">
                <a:solidFill>
                  <a:srgbClr val="CCCCCC">
                    <a:lumMod val="50000"/>
                  </a:srgbClr>
                </a:solidFill>
              </a:rPr>
              <a:t>l’acquisizione da </a:t>
            </a:r>
            <a:r>
              <a:rPr lang="it-IT" sz="2000" dirty="0" err="1">
                <a:solidFill>
                  <a:srgbClr val="CCCCCC">
                    <a:lumMod val="50000"/>
                  </a:srgbClr>
                </a:solidFill>
              </a:rPr>
              <a:t>uniemens</a:t>
            </a:r>
            <a:r>
              <a:rPr lang="it-IT" sz="2000" dirty="0">
                <a:solidFill>
                  <a:srgbClr val="CCCCCC">
                    <a:lumMod val="50000"/>
                  </a:srgbClr>
                </a:solidFill>
              </a:rPr>
              <a:t> di servizi e retribuzioni</a:t>
            </a: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it-IT" sz="2000" dirty="0">
                <a:solidFill>
                  <a:srgbClr val="CCCCCC">
                    <a:lumMod val="50000"/>
                  </a:srgbClr>
                </a:solidFill>
              </a:rPr>
              <a:t>l’accantonamento e la rivalutazione delle quote di Tfr destinate a Previdenza complementare</a:t>
            </a:r>
          </a:p>
          <a:p>
            <a:pPr marL="3429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000" b="1" dirty="0" smtClean="0">
                <a:solidFill>
                  <a:srgbClr val="5F5F5F"/>
                </a:solidFill>
              </a:rPr>
              <a:t>Raccoglie  i </a:t>
            </a:r>
            <a:r>
              <a:rPr lang="it-IT" sz="2000" b="1" dirty="0">
                <a:solidFill>
                  <a:srgbClr val="5F5F5F"/>
                </a:solidFill>
              </a:rPr>
              <a:t>dati contributivi </a:t>
            </a:r>
            <a:r>
              <a:rPr lang="it-IT" sz="2000" dirty="0">
                <a:solidFill>
                  <a:srgbClr val="5F5F5F"/>
                </a:solidFill>
              </a:rPr>
              <a:t>relativi alla quota del </a:t>
            </a:r>
            <a:r>
              <a:rPr lang="it-IT" sz="2000" dirty="0" smtClean="0">
                <a:solidFill>
                  <a:srgbClr val="5F5F5F"/>
                </a:solidFill>
              </a:rPr>
              <a:t>datore di lavoro </a:t>
            </a:r>
            <a:r>
              <a:rPr lang="it-IT" sz="2000" b="1" dirty="0" smtClean="0">
                <a:solidFill>
                  <a:srgbClr val="5F5F5F"/>
                </a:solidFill>
              </a:rPr>
              <a:t>delle </a:t>
            </a:r>
            <a:r>
              <a:rPr lang="it-IT" sz="2000" b="1" dirty="0">
                <a:solidFill>
                  <a:srgbClr val="5F5F5F"/>
                </a:solidFill>
              </a:rPr>
              <a:t>amministrazioni statali </a:t>
            </a:r>
            <a:r>
              <a:rPr lang="it-IT" sz="2000" dirty="0" smtClean="0">
                <a:solidFill>
                  <a:srgbClr val="5F5F5F"/>
                </a:solidFill>
              </a:rPr>
              <a:t>(che versa) e </a:t>
            </a:r>
            <a:r>
              <a:rPr lang="it-IT" sz="2000" dirty="0">
                <a:solidFill>
                  <a:srgbClr val="5F5F5F"/>
                </a:solidFill>
              </a:rPr>
              <a:t>della contribuzione delle amministrazioni pubbliche non statali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000" b="1" dirty="0" smtClean="0">
                <a:solidFill>
                  <a:srgbClr val="CCCCCC">
                    <a:lumMod val="50000"/>
                  </a:srgbClr>
                </a:solidFill>
              </a:rPr>
              <a:t>Trasmette periodicamente ai fondi i dati sulle posizioni figurative maturate 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000" b="1" dirty="0" smtClean="0">
                <a:solidFill>
                  <a:srgbClr val="CCCCCC">
                    <a:lumMod val="50000"/>
                  </a:srgbClr>
                </a:solidFill>
              </a:rPr>
              <a:t>Effettua </a:t>
            </a:r>
            <a:r>
              <a:rPr lang="it-IT" sz="2000" b="1" dirty="0">
                <a:solidFill>
                  <a:srgbClr val="CCCCCC">
                    <a:lumMod val="50000"/>
                  </a:srgbClr>
                </a:solidFill>
              </a:rPr>
              <a:t>i conferimenti </a:t>
            </a:r>
            <a:r>
              <a:rPr lang="it-IT" sz="2000" dirty="0" smtClean="0">
                <a:solidFill>
                  <a:srgbClr val="CCCCCC">
                    <a:lumMod val="50000"/>
                  </a:srgbClr>
                </a:solidFill>
              </a:rPr>
              <a:t>del </a:t>
            </a:r>
            <a:r>
              <a:rPr lang="it-IT" sz="2000" dirty="0">
                <a:solidFill>
                  <a:srgbClr val="CCCCCC">
                    <a:lumMod val="50000"/>
                  </a:srgbClr>
                </a:solidFill>
              </a:rPr>
              <a:t>montante al Fondo alla cessazione dal servizio dell’aderente con soluzione di continuità </a:t>
            </a:r>
            <a:r>
              <a:rPr lang="it-IT" sz="2000" dirty="0" err="1" smtClean="0">
                <a:solidFill>
                  <a:srgbClr val="CCCCCC">
                    <a:lumMod val="50000"/>
                  </a:srgbClr>
                </a:solidFill>
              </a:rPr>
              <a:t>iscrittiva</a:t>
            </a:r>
            <a:endParaRPr lang="it-IT" sz="2000" dirty="0" smtClean="0">
              <a:solidFill>
                <a:srgbClr val="CCCCCC">
                  <a:lumMod val="50000"/>
                </a:srgbClr>
              </a:solidFill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000" b="1" dirty="0" smtClean="0">
                <a:solidFill>
                  <a:srgbClr val="CCCCCC">
                    <a:lumMod val="50000"/>
                  </a:srgbClr>
                </a:solidFill>
              </a:rPr>
              <a:t>Fornisce informazioni ed assistenza</a:t>
            </a:r>
            <a:r>
              <a:rPr lang="it-IT" sz="2000" dirty="0" smtClean="0">
                <a:solidFill>
                  <a:srgbClr val="CCCCCC">
                    <a:lumMod val="50000"/>
                  </a:srgbClr>
                </a:solidFill>
              </a:rPr>
              <a:t> alle amministrazioni ed ai lavoratori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2200" dirty="0">
              <a:solidFill>
                <a:srgbClr val="CCCCCC">
                  <a:lumMod val="50000"/>
                </a:srgbClr>
              </a:solidFill>
            </a:endParaRPr>
          </a:p>
        </p:txBody>
      </p:sp>
      <p:sp>
        <p:nvSpPr>
          <p:cNvPr id="28678" name="Rectangle 2"/>
          <p:cNvSpPr>
            <a:spLocks noGrp="1" noChangeArrowheads="1"/>
          </p:cNvSpPr>
          <p:nvPr>
            <p:ph type="title"/>
          </p:nvPr>
        </p:nvSpPr>
        <p:spPr>
          <a:xfrm>
            <a:off x="415925" y="1297578"/>
            <a:ext cx="8308975" cy="714102"/>
          </a:xfrm>
        </p:spPr>
        <p:txBody>
          <a:bodyPr/>
          <a:lstStyle/>
          <a:p>
            <a:pPr eaLnBrk="1" hangingPunct="1"/>
            <a:r>
              <a:rPr lang="it-IT" sz="2400" kern="1200" dirty="0">
                <a:latin typeface="Arial Black" pitchFamily="34" charset="0"/>
                <a:ea typeface="+mn-ea"/>
                <a:cs typeface="+mn-cs"/>
              </a:rPr>
              <a:t>Il ruolo dell’Inps gestione ex </a:t>
            </a:r>
            <a:r>
              <a:rPr lang="it-IT" sz="2400" kern="1200" dirty="0" smtClean="0">
                <a:latin typeface="Arial Black" pitchFamily="34" charset="0"/>
                <a:ea typeface="+mn-ea"/>
                <a:cs typeface="+mn-cs"/>
              </a:rPr>
              <a:t>Inpdap</a:t>
            </a:r>
            <a:endParaRPr lang="it-IT" sz="2400" kern="1200" dirty="0"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2867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479" y="156753"/>
            <a:ext cx="1661341" cy="984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4155101" y="648787"/>
            <a:ext cx="1861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srgbClr val="C00000"/>
                </a:solidFill>
              </a:rPr>
              <a:t>Cosa fa </a:t>
            </a:r>
            <a:r>
              <a:rPr lang="it-IT" sz="2400" b="1" dirty="0" smtClean="0">
                <a:solidFill>
                  <a:srgbClr val="C00000"/>
                </a:solidFill>
              </a:rPr>
              <a:t>l’Inps</a:t>
            </a:r>
            <a:endParaRPr lang="it-IT" sz="2400" b="1" dirty="0">
              <a:solidFill>
                <a:srgbClr val="C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469086" y="6371851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19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739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olo 3"/>
          <p:cNvSpPr>
            <a:spLocks noGrp="1"/>
          </p:cNvSpPr>
          <p:nvPr>
            <p:ph type="title"/>
          </p:nvPr>
        </p:nvSpPr>
        <p:spPr>
          <a:xfrm>
            <a:off x="482951" y="1480456"/>
            <a:ext cx="8308975" cy="1166949"/>
          </a:xfrm>
        </p:spPr>
        <p:txBody>
          <a:bodyPr/>
          <a:lstStyle/>
          <a:p>
            <a:r>
              <a:rPr lang="it-IT" sz="2600" b="1" dirty="0" smtClean="0">
                <a:latin typeface="Arial Black" pitchFamily="34" charset="0"/>
              </a:rPr>
              <a:t>Il dipendente pubblico e l’adesione ad una forma pensionistica </a:t>
            </a:r>
            <a:r>
              <a:rPr lang="it-IT" sz="2600" b="1" dirty="0" err="1" smtClean="0">
                <a:latin typeface="Arial Black" pitchFamily="34" charset="0"/>
              </a:rPr>
              <a:t>comlementare</a:t>
            </a:r>
            <a:endParaRPr lang="it-IT" sz="2600" b="1" dirty="0" smtClean="0">
              <a:latin typeface="Arial Black" pitchFamily="34" charset="0"/>
            </a:endParaRPr>
          </a:p>
        </p:txBody>
      </p:sp>
      <p:sp>
        <p:nvSpPr>
          <p:cNvPr id="81923" name="Segnaposto contenuto 4"/>
          <p:cNvSpPr>
            <a:spLocks noGrp="1"/>
          </p:cNvSpPr>
          <p:nvPr>
            <p:ph idx="1"/>
          </p:nvPr>
        </p:nvSpPr>
        <p:spPr>
          <a:xfrm>
            <a:off x="461963" y="2752825"/>
            <a:ext cx="8337550" cy="3751163"/>
          </a:xfrm>
        </p:spPr>
        <p:txBody>
          <a:bodyPr>
            <a:normAutofit fontScale="55000" lnSpcReduction="20000"/>
          </a:bodyPr>
          <a:lstStyle/>
          <a:p>
            <a:pPr algn="ctr">
              <a:buFont typeface="Wingdings" pitchFamily="2" charset="2"/>
              <a:buNone/>
            </a:pPr>
            <a:r>
              <a:rPr lang="it-IT" sz="3500" dirty="0" smtClean="0">
                <a:latin typeface="Arial" pitchFamily="34" charset="0"/>
                <a:cs typeface="Arial" pitchFamily="34" charset="0"/>
              </a:rPr>
              <a:t>I dipendenti pubblici possono aderire a:</a:t>
            </a:r>
          </a:p>
          <a:p>
            <a:pPr>
              <a:buFont typeface="Wingdings" pitchFamily="2" charset="2"/>
              <a:buNone/>
            </a:pPr>
            <a:endParaRPr lang="it-IT" sz="2400" dirty="0" smtClean="0"/>
          </a:p>
          <a:p>
            <a:endParaRPr lang="it-IT" sz="2400" dirty="0" smtClean="0"/>
          </a:p>
          <a:p>
            <a:r>
              <a:rPr lang="it-IT" sz="3500" dirty="0" smtClean="0">
                <a:latin typeface="Arial" pitchFamily="34" charset="0"/>
                <a:cs typeface="Arial" pitchFamily="34" charset="0"/>
              </a:rPr>
              <a:t>al fondo  pensione </a:t>
            </a:r>
            <a:r>
              <a:rPr lang="it-IT" sz="3500" b="1" dirty="0" smtClean="0">
                <a:latin typeface="Arial" pitchFamily="34" charset="0"/>
                <a:cs typeface="Arial" pitchFamily="34" charset="0"/>
              </a:rPr>
              <a:t>negoziale</a:t>
            </a:r>
            <a:r>
              <a:rPr lang="it-IT" sz="3500" dirty="0" smtClean="0">
                <a:latin typeface="Arial" pitchFamily="34" charset="0"/>
                <a:cs typeface="Arial" pitchFamily="34" charset="0"/>
              </a:rPr>
              <a:t> (ai sensi  del decreto legislativo n. 124/93 e da altre norme speciali) istituito dalla contrattazione di comparto o categoria</a:t>
            </a:r>
          </a:p>
          <a:p>
            <a:r>
              <a:rPr lang="it-IT" sz="3500" dirty="0" smtClean="0">
                <a:latin typeface="Arial" pitchFamily="34" charset="0"/>
                <a:cs typeface="Arial" pitchFamily="34" charset="0"/>
              </a:rPr>
              <a:t>forme pensionistiche individuali (</a:t>
            </a:r>
            <a:r>
              <a:rPr lang="it-IT" sz="3500" b="1" dirty="0" smtClean="0">
                <a:latin typeface="Arial" pitchFamily="34" charset="0"/>
                <a:cs typeface="Arial" pitchFamily="34" charset="0"/>
              </a:rPr>
              <a:t>Fondo aperto e Pip</a:t>
            </a:r>
            <a:r>
              <a:rPr lang="it-IT" sz="3500" dirty="0" smtClean="0">
                <a:latin typeface="Arial" pitchFamily="34" charset="0"/>
                <a:cs typeface="Arial" pitchFamily="34" charset="0"/>
              </a:rPr>
              <a:t>) , mediante contribuzione volontaria a totale carico dell’aderente (in questo caso al pari di un privato cittadino ferma restando l’impossibilità di devoluzione del Tfr e del contributo datoriale)</a:t>
            </a:r>
          </a:p>
          <a:p>
            <a:pPr>
              <a:buFont typeface="Wingdings" pitchFamily="2" charset="2"/>
              <a:buNone/>
            </a:pPr>
            <a:r>
              <a:rPr lang="it-IT" dirty="0" smtClean="0"/>
              <a:t>    </a:t>
            </a:r>
            <a:endParaRPr lang="it-IT" sz="2400" dirty="0" smtClean="0"/>
          </a:p>
        </p:txBody>
      </p:sp>
      <p:sp>
        <p:nvSpPr>
          <p:cNvPr id="81925" name="Freccia in giù 5"/>
          <p:cNvSpPr>
            <a:spLocks noChangeArrowheads="1"/>
          </p:cNvSpPr>
          <p:nvPr/>
        </p:nvSpPr>
        <p:spPr bwMode="auto">
          <a:xfrm>
            <a:off x="4129088" y="3048000"/>
            <a:ext cx="538162" cy="888273"/>
          </a:xfrm>
          <a:prstGeom prst="downArrow">
            <a:avLst>
              <a:gd name="adj1" fmla="val 50000"/>
              <a:gd name="adj2" fmla="val 49906"/>
            </a:avLst>
          </a:prstGeom>
          <a:solidFill>
            <a:srgbClr val="C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442960" y="6392091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2</a:t>
            </a:fld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Titolo 1"/>
          <p:cNvSpPr>
            <a:spLocks noGrp="1"/>
          </p:cNvSpPr>
          <p:nvPr>
            <p:ph type="title"/>
          </p:nvPr>
        </p:nvSpPr>
        <p:spPr>
          <a:xfrm>
            <a:off x="2283691" y="327123"/>
            <a:ext cx="6289794" cy="700488"/>
          </a:xfrm>
        </p:spPr>
        <p:txBody>
          <a:bodyPr/>
          <a:lstStyle/>
          <a:p>
            <a:r>
              <a:rPr lang="it-IT" sz="1500" dirty="0" smtClean="0">
                <a:solidFill>
                  <a:srgbClr val="C00000"/>
                </a:solidFill>
                <a:latin typeface="Arial Black" pitchFamily="34" charset="0"/>
              </a:rPr>
              <a:t>I rendimenti del montante figurativo presso l’Inps - gestione ex Inpdap -  aggiornamento  settembre 2012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9634" y="1184366"/>
            <a:ext cx="8428982" cy="147174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it-IT" sz="2100" b="1" dirty="0" smtClean="0">
                <a:solidFill>
                  <a:srgbClr val="00FFCC"/>
                </a:solidFill>
              </a:rPr>
              <a:t>La rivalutazione degli accantonamenti figurativi delle quote di Tfr (e dell’eventuale 1,5% aggiuntivo su base </a:t>
            </a:r>
            <a:r>
              <a:rPr lang="it-IT" sz="2100" b="1" dirty="0" err="1" smtClean="0">
                <a:solidFill>
                  <a:srgbClr val="00FFCC"/>
                </a:solidFill>
              </a:rPr>
              <a:t>Tfs</a:t>
            </a:r>
            <a:r>
              <a:rPr lang="it-IT" sz="2100" b="1" dirty="0" smtClean="0">
                <a:solidFill>
                  <a:srgbClr val="00FFCC"/>
                </a:solidFill>
              </a:rPr>
              <a:t> per gli “optanti”) avviene sulla base della media ponderata dei risultati conseguiti dai fondi pensione negoziali, individuati con il decreto del ministro dell’economia e delle finanze del 23 dicembre 2005. Tali fondi sono</a:t>
            </a:r>
            <a:r>
              <a:rPr lang="it-IT" sz="2100" b="1" dirty="0" smtClean="0">
                <a:solidFill>
                  <a:srgbClr val="CC0000"/>
                </a:solidFill>
              </a:rPr>
              <a:t>:</a:t>
            </a:r>
          </a:p>
          <a:p>
            <a:pPr marL="0" indent="0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it-IT" sz="1900" b="1" dirty="0" smtClean="0">
                <a:solidFill>
                  <a:srgbClr val="CC0000"/>
                </a:solidFill>
              </a:rPr>
              <a:t>ALIFOND,  ARCO, COMETA, COOPERLAVORO, FONCHIM ,FONDENERGIA, FOPEN, LABORFONDS, PEGASO, PREVIAMBIENTE, PREVICOOPER, QUADRI E CAPI FIAT, SOLIDARIETA' VENETO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1700" dirty="0" smtClean="0"/>
          </a:p>
          <a:p>
            <a:pPr>
              <a:buFont typeface="Wingdings" pitchFamily="2" charset="2"/>
              <a:buNone/>
              <a:defRPr/>
            </a:pPr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382000" y="6379890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20</a:t>
            </a:fld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9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40340052"/>
              </p:ext>
            </p:extLst>
          </p:nvPr>
        </p:nvGraphicFramePr>
        <p:xfrm>
          <a:off x="1463040" y="2729729"/>
          <a:ext cx="6244046" cy="35985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61814"/>
                <a:gridCol w="2982232"/>
              </a:tblGrid>
              <a:tr h="476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Anno </a:t>
                      </a:r>
                      <a:endParaRPr lang="it-IT" sz="1800" b="1" i="0" u="none" strike="noStrike" dirty="0"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solidFill>
                            <a:schemeClr val="bg1"/>
                          </a:solidFill>
                          <a:effectLst/>
                          <a:latin typeface="Arial Black" pitchFamily="34" charset="0"/>
                        </a:rPr>
                        <a:t>Rendimento  </a:t>
                      </a:r>
                      <a:endParaRPr lang="it-IT" sz="1800" b="1" i="0" u="none" strike="noStrike" dirty="0"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2002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-3,36%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2003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5,03%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2004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4,45%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2005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7,32%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2006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3,90%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2007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2,25%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2008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-6,42%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2009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9,15%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2010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2,89%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2011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0,00%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2012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u="none" strike="noStrike" dirty="0">
                          <a:effectLst/>
                        </a:rPr>
                        <a:t>6,29%</a:t>
                      </a:r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5922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1997075" y="196850"/>
            <a:ext cx="7146925" cy="762000"/>
          </a:xfrm>
        </p:spPr>
        <p:txBody>
          <a:bodyPr/>
          <a:lstStyle/>
          <a:p>
            <a:pPr eaLnBrk="1" hangingPunct="1"/>
            <a:r>
              <a:rPr lang="it-IT" sz="2000" b="1" dirty="0" smtClean="0">
                <a:solidFill>
                  <a:srgbClr val="C00000"/>
                </a:solidFill>
              </a:rPr>
              <a:t>Rendimento del montante figurativo contabilizzato presso l’Inps gestione ex Inpdap – I valori dal 2002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5225803"/>
              </p:ext>
            </p:extLst>
          </p:nvPr>
        </p:nvGraphicFramePr>
        <p:xfrm>
          <a:off x="1116709" y="2211976"/>
          <a:ext cx="7308834" cy="424620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36278"/>
                <a:gridCol w="2436278"/>
                <a:gridCol w="2436278"/>
              </a:tblGrid>
              <a:tr h="405629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Dal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Al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Rendimento Cumulato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57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2002</a:t>
                      </a:r>
                      <a:endParaRPr lang="it-IT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35,02 %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57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2003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39,71 %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57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2004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33,02 %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57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2005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27,35 %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57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2006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18,67 %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57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2007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14,21 %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57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2008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11,70  %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57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2009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19,36 %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57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2010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   9,36 %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57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2011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   6,29 %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9662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2012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   6,29 %</a:t>
                      </a:r>
                      <a:endParaRPr lang="it-IT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976" y="196850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8530046" y="6383382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21</a:t>
            </a:fld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259976" y="6454588"/>
            <a:ext cx="3657600" cy="228600"/>
          </a:xfrm>
        </p:spPr>
        <p:txBody>
          <a:bodyPr/>
          <a:lstStyle/>
          <a:p>
            <a:r>
              <a:rPr lang="it-IT" dirty="0" smtClean="0"/>
              <a:t>Inps gestione ex Inpdap - D.C. Previdenza -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1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72937" y="522513"/>
            <a:ext cx="5442856" cy="644435"/>
          </a:xfrm>
        </p:spPr>
        <p:txBody>
          <a:bodyPr/>
          <a:lstStyle/>
          <a:p>
            <a:pPr>
              <a:defRPr/>
            </a:pPr>
            <a:r>
              <a:rPr lang="it-IT" sz="1600" b="1" kern="0" dirty="0">
                <a:solidFill>
                  <a:srgbClr val="C00000"/>
                </a:solidFill>
                <a:latin typeface="Arial Black" pitchFamily="34" charset="0"/>
              </a:rPr>
              <a:t>Un’occhiata ai rendimenti del montante figurativo presso l’Inps - gestione ex Inpdap -  aggiornamento </a:t>
            </a:r>
            <a:r>
              <a:rPr lang="it-IT" sz="1600" b="1" kern="0" dirty="0" smtClean="0">
                <a:solidFill>
                  <a:srgbClr val="C00000"/>
                </a:solidFill>
                <a:latin typeface="Arial Black" pitchFamily="34" charset="0"/>
              </a:rPr>
              <a:t>2012</a:t>
            </a:r>
            <a:endParaRPr lang="it-IT" sz="1600" b="1" kern="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2"/>
          </p:nvPr>
        </p:nvSpPr>
        <p:spPr>
          <a:xfrm>
            <a:off x="232955" y="6479176"/>
            <a:ext cx="3289300" cy="295275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Inps gestione ex Inpdap - D.C. Previdenza - </a:t>
            </a:r>
            <a:endParaRPr lang="it-IT" dirty="0"/>
          </a:p>
        </p:txBody>
      </p:sp>
      <p:sp>
        <p:nvSpPr>
          <p:cNvPr id="7" name="Rettangolo 10"/>
          <p:cNvSpPr>
            <a:spLocks noChangeArrowheads="1"/>
          </p:cNvSpPr>
          <p:nvPr/>
        </p:nvSpPr>
        <p:spPr bwMode="auto">
          <a:xfrm>
            <a:off x="574675" y="1219200"/>
            <a:ext cx="8188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 dirty="0">
                <a:solidFill>
                  <a:srgbClr val="0000CC"/>
                </a:solidFill>
              </a:rPr>
              <a:t>                                        Andamento paniere fondi pensione da Gennaio 2002           </a:t>
            </a:r>
            <a:r>
              <a:rPr lang="it-IT" sz="1400" b="1" dirty="0" smtClean="0">
                <a:solidFill>
                  <a:srgbClr val="0000CC"/>
                </a:solidFill>
              </a:rPr>
              <a:t>           </a:t>
            </a:r>
            <a:r>
              <a:rPr lang="it-IT" sz="1400" b="1" i="1" dirty="0" smtClean="0">
                <a:solidFill>
                  <a:srgbClr val="0000CC"/>
                </a:solidFill>
              </a:rPr>
              <a:t>Fonte Inps ex Inpdap  </a:t>
            </a:r>
            <a:endParaRPr lang="it-IT" sz="1400" b="1" i="1" dirty="0">
              <a:solidFill>
                <a:srgbClr val="0000CC"/>
              </a:solidFill>
            </a:endParaRPr>
          </a:p>
        </p:txBody>
      </p:sp>
      <p:pic>
        <p:nvPicPr>
          <p:cNvPr id="8" name="Picture 2" descr="affari,articoli di uso comune,finanze,fotografie,grafici,indici,lenti di ingrandimento,lenti d'ingrandimento,mercati,scor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174171"/>
            <a:ext cx="1053737" cy="104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gnaposto numero diapositiva 9"/>
          <p:cNvSpPr>
            <a:spLocks noGrp="1"/>
          </p:cNvSpPr>
          <p:nvPr>
            <p:ph type="sldNum" sz="quarter" idx="11"/>
          </p:nvPr>
        </p:nvSpPr>
        <p:spPr>
          <a:xfrm>
            <a:off x="8496300" y="6409326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696E06C3-A31D-4782-850F-64BC202497F6}" type="slidenum">
              <a:rPr lang="it-IT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22</a:t>
            </a:fld>
            <a:endParaRPr lang="it-IT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1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950" y="241877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/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955" y="1584325"/>
            <a:ext cx="8682445" cy="48948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8474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olo 1"/>
          <p:cNvSpPr>
            <a:spLocks noGrp="1"/>
          </p:cNvSpPr>
          <p:nvPr>
            <p:ph type="title"/>
          </p:nvPr>
        </p:nvSpPr>
        <p:spPr>
          <a:xfrm>
            <a:off x="2231077" y="362087"/>
            <a:ext cx="6749052" cy="762000"/>
          </a:xfrm>
        </p:spPr>
        <p:txBody>
          <a:bodyPr/>
          <a:lstStyle/>
          <a:p>
            <a:r>
              <a:rPr lang="it-IT" sz="2800" b="1" dirty="0" smtClean="0">
                <a:solidFill>
                  <a:srgbClr val="C00000"/>
                </a:solidFill>
              </a:rPr>
              <a:t>Il ruolo dell’Inps gestione ex Inpdap: </a:t>
            </a:r>
            <a:br>
              <a:rPr lang="it-IT" sz="2800" b="1" dirty="0" smtClean="0">
                <a:solidFill>
                  <a:srgbClr val="C00000"/>
                </a:solidFill>
              </a:rPr>
            </a:br>
            <a:r>
              <a:rPr lang="it-IT" sz="2800" b="1" dirty="0" smtClean="0">
                <a:solidFill>
                  <a:srgbClr val="C00000"/>
                </a:solidFill>
              </a:rPr>
              <a:t>alcuni numeri sulle attività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447675" y="1371600"/>
            <a:ext cx="8339138" cy="5311588"/>
          </a:xfrm>
        </p:spPr>
        <p:txBody>
          <a:bodyPr>
            <a:normAutofit fontScale="40000" lnSpcReduction="20000"/>
          </a:bodyPr>
          <a:lstStyle/>
          <a:p>
            <a:pPr>
              <a:buFont typeface="Wingdings" pitchFamily="2" charset="2"/>
              <a:buNone/>
              <a:defRPr/>
            </a:pP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dirty="0" smtClean="0"/>
          </a:p>
          <a:p>
            <a:pPr>
              <a:buFont typeface="Wingdings" pitchFamily="2" charset="2"/>
              <a:buNone/>
              <a:defRPr/>
            </a:pPr>
            <a:endParaRPr lang="it-IT" sz="1200" i="1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it-IT" sz="1200" i="1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it-IT" sz="3500" i="1" dirty="0" smtClean="0">
                <a:solidFill>
                  <a:schemeClr val="bg2">
                    <a:lumMod val="10000"/>
                  </a:schemeClr>
                </a:solidFill>
              </a:rPr>
              <a:t>Fonte: Inps, gestione ex  Inpdap.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it-IT" sz="3500" i="1" dirty="0" smtClean="0">
                <a:solidFill>
                  <a:schemeClr val="bg2">
                    <a:lumMod val="10000"/>
                  </a:schemeClr>
                </a:solidFill>
              </a:rPr>
              <a:t>(*) Dati aggiornati al 30 novembre 2012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it-IT" sz="3500" i="1" dirty="0" smtClean="0">
                <a:solidFill>
                  <a:schemeClr val="bg2">
                    <a:lumMod val="10000"/>
                  </a:schemeClr>
                </a:solidFill>
              </a:rPr>
              <a:t>(**) Dati  aggiornati al 31 agosto 2012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it-IT" sz="3500" i="1" dirty="0" smtClean="0">
                <a:solidFill>
                  <a:schemeClr val="bg2">
                    <a:lumMod val="10000"/>
                  </a:schemeClr>
                </a:solidFill>
              </a:rPr>
              <a:t>(***) Dati aggiornati al 07 novembre 2012</a:t>
            </a:r>
          </a:p>
          <a:p>
            <a:pPr>
              <a:buFont typeface="Wingdings" pitchFamily="2" charset="2"/>
              <a:buNone/>
              <a:defRPr/>
            </a:pPr>
            <a:endParaRPr lang="it-IT" sz="1200" i="1" dirty="0"/>
          </a:p>
        </p:txBody>
      </p:sp>
      <p:graphicFrame>
        <p:nvGraphicFramePr>
          <p:cNvPr id="8" name="Segnaposto contenut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76615963"/>
              </p:ext>
            </p:extLst>
          </p:nvPr>
        </p:nvGraphicFramePr>
        <p:xfrm>
          <a:off x="255588" y="1489211"/>
          <a:ext cx="8716962" cy="3688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978"/>
                <a:gridCol w="1658983"/>
                <a:gridCol w="1554480"/>
                <a:gridCol w="1658982"/>
                <a:gridCol w="1696539"/>
              </a:tblGrid>
              <a:tr h="323118">
                <a:tc>
                  <a:txBody>
                    <a:bodyPr/>
                    <a:lstStyle/>
                    <a:p>
                      <a:r>
                        <a:rPr lang="it-IT" sz="1600" b="0" dirty="0" smtClean="0"/>
                        <a:t>attività/fondi</a:t>
                      </a:r>
                      <a:endParaRPr lang="it-IT" sz="1600" b="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r>
                        <a:rPr lang="it-IT" sz="1600" b="0" dirty="0" smtClean="0"/>
                        <a:t>Espero</a:t>
                      </a:r>
                      <a:r>
                        <a:rPr lang="it-IT" sz="1600" b="0" baseline="0" dirty="0" smtClean="0"/>
                        <a:t> </a:t>
                      </a:r>
                      <a:endParaRPr lang="it-IT" sz="1600" b="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r>
                        <a:rPr lang="it-IT" sz="1600" b="0" dirty="0" smtClean="0"/>
                        <a:t>Fopadiva</a:t>
                      </a:r>
                      <a:endParaRPr lang="it-IT" sz="1600" b="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r>
                        <a:rPr lang="it-IT" sz="1600" b="0" dirty="0" err="1" smtClean="0"/>
                        <a:t>Laborfonds</a:t>
                      </a:r>
                      <a:endParaRPr lang="it-IT" sz="1600" b="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r>
                        <a:rPr lang="it-IT" sz="1600" b="1" dirty="0" smtClean="0"/>
                        <a:t>Totale</a:t>
                      </a:r>
                      <a:endParaRPr lang="it-IT" sz="1600" b="1" dirty="0"/>
                    </a:p>
                  </a:txBody>
                  <a:tcPr marL="91437" marR="91437" marT="45727" marB="45727"/>
                </a:tc>
              </a:tr>
              <a:tr h="558042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Adesioni</a:t>
                      </a:r>
                      <a:r>
                        <a:rPr lang="it-IT" sz="1600" baseline="0" dirty="0" smtClean="0"/>
                        <a:t> - </a:t>
                      </a:r>
                      <a:r>
                        <a:rPr lang="it-IT" sz="1600" dirty="0" smtClean="0"/>
                        <a:t>Posizioni </a:t>
                      </a:r>
                      <a:r>
                        <a:rPr lang="it-IT" sz="1600" baseline="0" dirty="0" smtClean="0"/>
                        <a:t> contabilizzate *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/>
                        <a:t>98.581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/>
                        <a:t>2.736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/>
                        <a:t>14.593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 smtClean="0"/>
                        <a:t>115.910</a:t>
                      </a:r>
                      <a:endParaRPr lang="it-IT" sz="1600" b="1" dirty="0"/>
                    </a:p>
                  </a:txBody>
                  <a:tcPr marL="91437" marR="91437" marT="45727" marB="45727"/>
                </a:tc>
              </a:tr>
              <a:tr h="79310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Valore posizioni figurative  contabilizzate **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/>
                        <a:t>€ 559.674.589,31 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/>
                        <a:t>€ 16.163.816,55</a:t>
                      </a:r>
                      <a:r>
                        <a:rPr lang="it-IT" sz="1600" baseline="0" dirty="0" smtClean="0"/>
                        <a:t> 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/>
                        <a:t>€ 101.834.605,58 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 smtClean="0"/>
                        <a:t>€ 677.673.011,44</a:t>
                      </a:r>
                    </a:p>
                    <a:p>
                      <a:pPr algn="r"/>
                      <a:endParaRPr lang="it-IT" sz="1600" b="1" dirty="0"/>
                    </a:p>
                  </a:txBody>
                  <a:tcPr marL="91437" marR="91437" marT="45727" marB="45727"/>
                </a:tc>
              </a:tr>
              <a:tr h="55811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Conferimenti</a:t>
                      </a:r>
                      <a:r>
                        <a:rPr lang="it-IT" sz="1600" baseline="0" dirty="0" smtClean="0"/>
                        <a:t> eseguiti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/>
                        <a:t>42.788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263</a:t>
                      </a:r>
                      <a:endParaRPr lang="it-IT" sz="1600" dirty="0" smtClean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2.758</a:t>
                      </a:r>
                    </a:p>
                    <a:p>
                      <a:pPr algn="r"/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 smtClean="0"/>
                        <a:t>45.809</a:t>
                      </a:r>
                    </a:p>
                    <a:p>
                      <a:pPr algn="r"/>
                      <a:endParaRPr lang="it-IT" sz="1600" b="1" dirty="0"/>
                    </a:p>
                  </a:txBody>
                  <a:tcPr marL="91437" marR="91437" marT="45727" marB="45727"/>
                </a:tc>
              </a:tr>
              <a:tr h="79310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Valore</a:t>
                      </a:r>
                      <a:r>
                        <a:rPr lang="it-IT" sz="1600" baseline="0" dirty="0" smtClean="0"/>
                        <a:t> conferimenti  eseguiti ***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/>
                        <a:t>€ 70.643.131,66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 smtClean="0"/>
                        <a:t>€ 706.426,66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€ 8.659.837,11</a:t>
                      </a:r>
                    </a:p>
                    <a:p>
                      <a:pPr algn="r"/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smtClean="0"/>
                        <a:t>€ 80.009.395,43</a:t>
                      </a:r>
                      <a:endParaRPr lang="it-IT" sz="1600" b="1" dirty="0"/>
                    </a:p>
                  </a:txBody>
                  <a:tcPr marL="91437" marR="91437" marT="45727" marB="45727"/>
                </a:tc>
              </a:tr>
              <a:tr h="558042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Contributo</a:t>
                      </a:r>
                      <a:r>
                        <a:rPr lang="it-IT" sz="1600" baseline="0" dirty="0" smtClean="0"/>
                        <a:t> datoriale versato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€ 34.142.810,16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€ 3.490.027,27</a:t>
                      </a:r>
                      <a:endParaRPr lang="it-IT" sz="1600" dirty="0"/>
                    </a:p>
                  </a:txBody>
                  <a:tcPr marL="91437" marR="91437" marT="45727" marB="45727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 smtClean="0"/>
                        <a:t>€ 37.632.837,43</a:t>
                      </a:r>
                      <a:endParaRPr lang="it-IT" sz="1600" b="1" dirty="0"/>
                    </a:p>
                  </a:txBody>
                  <a:tcPr marL="91437" marR="91437" marT="45727" marB="45727"/>
                </a:tc>
              </a:tr>
            </a:tbl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8382000" y="1124087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9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8" y="146764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0483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2400" dirty="0" smtClean="0">
                <a:latin typeface="Arial" pitchFamily="34" charset="0"/>
                <a:cs typeface="Arial" pitchFamily="34" charset="0"/>
              </a:rPr>
            </a:br>
            <a:endParaRPr lang="it-IT" sz="2000" i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i="1" dirty="0" smtClean="0">
                <a:solidFill>
                  <a:srgbClr val="0000CC"/>
                </a:solidFill>
                <a:latin typeface="Arial Black" pitchFamily="34" charset="0"/>
                <a:cs typeface="Arial" pitchFamily="34" charset="0"/>
              </a:rPr>
              <a:t>Inps – gestione ex Inpdap</a:t>
            </a:r>
            <a:br>
              <a:rPr lang="it-IT" i="1" dirty="0" smtClean="0">
                <a:solidFill>
                  <a:srgbClr val="0000CC"/>
                </a:solidFill>
                <a:latin typeface="Arial Black" pitchFamily="34" charset="0"/>
                <a:cs typeface="Arial" pitchFamily="34" charset="0"/>
              </a:rPr>
            </a:br>
            <a:endParaRPr lang="it-IT" dirty="0">
              <a:solidFill>
                <a:srgbClr val="0000CC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Inps gestione ex Inpdap - D.C. Previdenza - </a:t>
            </a:r>
            <a:endParaRPr lang="en-US" dirty="0"/>
          </a:p>
        </p:txBody>
      </p:sp>
      <p:pic>
        <p:nvPicPr>
          <p:cNvPr id="3075" name="Picture 3" descr="http://www.massimilianoalbanese.net/emoticons/emoticons/0057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7189" y="3692434"/>
            <a:ext cx="1484811" cy="95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>
          <a:xfrm>
            <a:off x="8151223" y="6379023"/>
            <a:ext cx="833846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24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9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976" y="213413"/>
            <a:ext cx="1381991" cy="88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1144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olo 1"/>
          <p:cNvSpPr>
            <a:spLocks noGrp="1"/>
          </p:cNvSpPr>
          <p:nvPr>
            <p:ph type="title"/>
          </p:nvPr>
        </p:nvSpPr>
        <p:spPr>
          <a:xfrm>
            <a:off x="431256" y="1946879"/>
            <a:ext cx="8308975" cy="689669"/>
          </a:xfrm>
        </p:spPr>
        <p:txBody>
          <a:bodyPr/>
          <a:lstStyle/>
          <a:p>
            <a:r>
              <a:rPr lang="it-IT" sz="2200" dirty="0" smtClean="0">
                <a:latin typeface="Arial Black" pitchFamily="34" charset="0"/>
              </a:rPr>
              <a:t>La contribuzione a un fondo pensione di un dipendente pubblico e le implicazioni per il TFS-TFR</a:t>
            </a:r>
          </a:p>
        </p:txBody>
      </p:sp>
      <p:sp>
        <p:nvSpPr>
          <p:cNvPr id="88067" name="Segnaposto contenuto 2"/>
          <p:cNvSpPr>
            <a:spLocks noGrp="1"/>
          </p:cNvSpPr>
          <p:nvPr>
            <p:ph idx="1"/>
          </p:nvPr>
        </p:nvSpPr>
        <p:spPr>
          <a:xfrm>
            <a:off x="423863" y="2695074"/>
            <a:ext cx="8339137" cy="3759514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 sz="2200" dirty="0" smtClean="0"/>
              <a:t> La principale voce di finanziamento della previdenza complementare è il TFR, il dipendente pubblico in regime di TFS che voglia aderire ad un fondo negoziale può farlo solo esercitando l’opzione per la trasformazione del TFS in TFR.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None/>
            </a:pPr>
            <a:endParaRPr lang="it-IT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it-IT" dirty="0" smtClean="0"/>
              <a:t>L’opzione, in base all’accordo quadro Aran sindacati del 2 marzo 2006, è esercitabile fino al 31 dicembre 2015. Non è da escludere un nuovo accordo di proroga di questo termine.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None/>
            </a:pPr>
            <a:endParaRPr lang="it-IT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it-IT" sz="2200" dirty="0" smtClean="0"/>
              <a:t>Vediamo in dettaglio quello che avviene al momento dell’adesione al fondo pensione negoziale, in cui si determina il passaggio dal TFS al TFR</a:t>
            </a:r>
          </a:p>
          <a:p>
            <a:pPr algn="just" eaLnBrk="1" hangingPunct="1">
              <a:spcBef>
                <a:spcPct val="0"/>
              </a:spcBef>
            </a:pPr>
            <a:endParaRPr lang="it-IT" dirty="0" smtClean="0"/>
          </a:p>
          <a:p>
            <a:endParaRPr lang="it-IT" b="1" dirty="0" smtClean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473531" y="6383383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3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olo 1"/>
          <p:cNvSpPr>
            <a:spLocks noGrp="1"/>
          </p:cNvSpPr>
          <p:nvPr>
            <p:ph type="title"/>
          </p:nvPr>
        </p:nvSpPr>
        <p:spPr>
          <a:xfrm>
            <a:off x="415925" y="1741714"/>
            <a:ext cx="8308975" cy="858050"/>
          </a:xfrm>
        </p:spPr>
        <p:txBody>
          <a:bodyPr/>
          <a:lstStyle/>
          <a:p>
            <a:r>
              <a:rPr lang="it-IT" sz="2200" dirty="0" smtClean="0">
                <a:latin typeface="Arial Black" pitchFamily="34" charset="0"/>
              </a:rPr>
              <a:t>La contribuzione a un fondo pensione di un dipendente pubblico e le implicazioni per il TFS-TFR</a:t>
            </a:r>
          </a:p>
        </p:txBody>
      </p:sp>
      <p:sp>
        <p:nvSpPr>
          <p:cNvPr id="89091" name="Segnaposto contenuto 2"/>
          <p:cNvSpPr>
            <a:spLocks noGrp="1"/>
          </p:cNvSpPr>
          <p:nvPr>
            <p:ph idx="1"/>
          </p:nvPr>
        </p:nvSpPr>
        <p:spPr>
          <a:xfrm>
            <a:off x="423863" y="2599765"/>
            <a:ext cx="8339137" cy="384389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 sz="2400" b="1" dirty="0" smtClean="0">
                <a:solidFill>
                  <a:srgbClr val="C00000"/>
                </a:solidFill>
              </a:rPr>
              <a:t>Il passaggio dal TFS al TFR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it-IT" dirty="0" smtClean="0"/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</a:pPr>
            <a:r>
              <a:rPr lang="it-IT" dirty="0" smtClean="0"/>
              <a:t>Si effettua il calcolo del TFS maturato fino al momento dell’adesione e lo si trasforma in TFR. Successivamente viene rivalutato annualmente dall’Inpdap del 75% del tasso di inflazione e dell’1,5% fisso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</a:pPr>
            <a:r>
              <a:rPr lang="it-IT" dirty="0" smtClean="0"/>
              <a:t>Al fondo viene destinata la quota dell’accantonamento di Tfr, che matura dopo l’adesione, nella misura prevista dalla contrattazione (di norma pari al 2%) che è versata al fondo pensione (al momento della cessazione)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</a:pPr>
            <a:r>
              <a:rPr lang="it-IT" dirty="0" smtClean="0"/>
              <a:t>La restante quota di TFR non destinata a previdenza complementare (di norma pari al 4,91%), rivalutata anch’essa, è corrisposta al lavoratore alla cessazione del rapporto di lavoro, unitamente all’importo di TFR derivante dalla trasformazione del TFS spettante sino all’adesione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it-IT" dirty="0" smtClean="0"/>
              <a:t>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it-IT" dirty="0" smtClean="0"/>
              <a:t>Per incentivare l’adesione alla previdenza complementare è previsto che l’Inps gestione ex Inpdap accrediti ai dipendenti iscritti all’ex </a:t>
            </a:r>
            <a:r>
              <a:rPr lang="it-IT" dirty="0" err="1" smtClean="0"/>
              <a:t>Enpas</a:t>
            </a:r>
            <a:r>
              <a:rPr lang="it-IT" dirty="0" smtClean="0"/>
              <a:t> o all’ex </a:t>
            </a:r>
            <a:r>
              <a:rPr lang="it-IT" dirty="0" err="1" smtClean="0"/>
              <a:t>Inadel</a:t>
            </a:r>
            <a:r>
              <a:rPr lang="it-IT" dirty="0" smtClean="0"/>
              <a:t> un contributo pari all’1,5% della base contributiva utile del </a:t>
            </a:r>
            <a:r>
              <a:rPr lang="it-IT" dirty="0" err="1" smtClean="0"/>
              <a:t>Tfs</a:t>
            </a:r>
            <a:r>
              <a:rPr lang="it-IT" dirty="0" smtClean="0"/>
              <a:t> </a:t>
            </a:r>
          </a:p>
          <a:p>
            <a:pPr>
              <a:buFont typeface="Wingdings" pitchFamily="2" charset="2"/>
              <a:buNone/>
            </a:pPr>
            <a:endParaRPr lang="it-IT" dirty="0" smtClean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386354" y="6360926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4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15925" y="1959429"/>
            <a:ext cx="8308975" cy="566057"/>
          </a:xfrm>
        </p:spPr>
        <p:txBody>
          <a:bodyPr/>
          <a:lstStyle/>
          <a:p>
            <a:pPr eaLnBrk="1" hangingPunct="1"/>
            <a:r>
              <a:rPr lang="it-IT" sz="2400" dirty="0" smtClean="0">
                <a:latin typeface="Arial Black" pitchFamily="34" charset="0"/>
              </a:rPr>
              <a:t>Il trattamento di fine servizio, il TFR e l’opzione</a:t>
            </a:r>
          </a:p>
        </p:txBody>
      </p:sp>
      <p:sp>
        <p:nvSpPr>
          <p:cNvPr id="1028" name="Rectangle 6"/>
          <p:cNvSpPr>
            <a:spLocks noChangeArrowheads="1"/>
          </p:cNvSpPr>
          <p:nvPr/>
        </p:nvSpPr>
        <p:spPr bwMode="auto">
          <a:xfrm>
            <a:off x="222250" y="2281011"/>
            <a:ext cx="869315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 sz="2000" dirty="0">
              <a:solidFill>
                <a:srgbClr val="5F5F5F"/>
              </a:solidFill>
            </a:endParaRPr>
          </a:p>
          <a:p>
            <a:pPr algn="l"/>
            <a:r>
              <a:rPr lang="it-IT" sz="1900" dirty="0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Il TFR è la principale fonte di finanziamento della previdenza complementare</a:t>
            </a:r>
            <a:r>
              <a:rPr lang="it-IT" sz="1900" dirty="0" smtClean="0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. Per </a:t>
            </a:r>
            <a:r>
              <a:rPr lang="it-IT" sz="1900" dirty="0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aderire a previdenza complementare, necessaria la trasformazione dei vecchi TFS in TFR che avviene mediante la cosiddetta opzione contestuale all’adesione ad un fondo pensione complementare</a:t>
            </a: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706" y="3888181"/>
            <a:ext cx="8582116" cy="256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458200" y="6371851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5</a:t>
            </a:fld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9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4"/>
          <p:cNvSpPr>
            <a:spLocks noGrp="1" noChangeArrowheads="1"/>
          </p:cNvSpPr>
          <p:nvPr>
            <p:ph type="title"/>
          </p:nvPr>
        </p:nvSpPr>
        <p:spPr>
          <a:xfrm>
            <a:off x="415925" y="2107475"/>
            <a:ext cx="8308975" cy="492290"/>
          </a:xfrm>
        </p:spPr>
        <p:txBody>
          <a:bodyPr/>
          <a:lstStyle/>
          <a:p>
            <a:pPr eaLnBrk="1" hangingPunct="1"/>
            <a:r>
              <a:rPr lang="it-IT" sz="2400" dirty="0" smtClean="0">
                <a:solidFill>
                  <a:srgbClr val="0000CC"/>
                </a:solidFill>
                <a:latin typeface="Arial Black" pitchFamily="34" charset="0"/>
              </a:rPr>
              <a:t/>
            </a:r>
            <a:br>
              <a:rPr lang="it-IT" sz="2400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it-IT" sz="2400" dirty="0" smtClean="0">
                <a:latin typeface="Arial Black" pitchFamily="34" charset="0"/>
              </a:rPr>
              <a:t>Il TFR, l’opzione  e la previdenza complementare </a:t>
            </a:r>
            <a:endParaRPr lang="it-IT" sz="2000" dirty="0" smtClean="0"/>
          </a:p>
        </p:txBody>
      </p:sp>
      <p:sp>
        <p:nvSpPr>
          <p:cNvPr id="90116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19765" y="2599764"/>
            <a:ext cx="8489481" cy="3966135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600" b="1" dirty="0" smtClean="0">
                <a:solidFill>
                  <a:srgbClr val="FF0000"/>
                </a:solidFill>
              </a:rPr>
              <a:t>Alla cessazione del rapporto di lavoro, il TFR andrà così ripartito: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it-IT" sz="2100" b="1" i="1" dirty="0" smtClean="0">
                <a:latin typeface="Arial" pitchFamily="34" charset="0"/>
                <a:cs typeface="Arial" pitchFamily="34" charset="0"/>
              </a:rPr>
              <a:t>Per gli “optanti”, in servizio al 31/12/2000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it-IT" sz="2100" i="1" dirty="0" smtClean="0">
                <a:latin typeface="Arial" pitchFamily="34" charset="0"/>
                <a:cs typeface="Arial" pitchFamily="34" charset="0"/>
              </a:rPr>
              <a:t>    - All’interessato, </a:t>
            </a:r>
            <a:r>
              <a:rPr lang="it-IT" sz="2100" dirty="0" smtClean="0">
                <a:latin typeface="Arial" pitchFamily="34" charset="0"/>
                <a:cs typeface="Arial" pitchFamily="34" charset="0"/>
              </a:rPr>
              <a:t>quale prestazione finale, l’importo di Tfr derivante dalla trasformazione del </a:t>
            </a:r>
            <a:r>
              <a:rPr lang="it-IT" sz="2100" dirty="0" err="1" smtClean="0">
                <a:latin typeface="Arial" pitchFamily="34" charset="0"/>
                <a:cs typeface="Arial" pitchFamily="34" charset="0"/>
              </a:rPr>
              <a:t>Tfs</a:t>
            </a:r>
            <a:r>
              <a:rPr lang="it-IT" sz="2100" dirty="0" smtClean="0">
                <a:latin typeface="Arial" pitchFamily="34" charset="0"/>
                <a:cs typeface="Arial" pitchFamily="34" charset="0"/>
              </a:rPr>
              <a:t> spettante sino all’adesione, nonché il Tfr in misura intera relativo al periodo intercorrente tra la data di adesione e quella di decorrenza della contribuzione ed, infine, le quote residue di Tfr che non confluiscono a previdenza complementare e maturate dall’adesione alla cessazione. Le quote così calcolate vengono determinate con i criteri delle rispettive discipline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it-IT" sz="2100" dirty="0" smtClean="0">
                <a:latin typeface="Arial" pitchFamily="34" charset="0"/>
                <a:cs typeface="Arial" pitchFamily="34" charset="0"/>
              </a:rPr>
              <a:t>     - </a:t>
            </a:r>
            <a:r>
              <a:rPr lang="it-IT" sz="2100" i="1" dirty="0" smtClean="0">
                <a:latin typeface="Arial" pitchFamily="34" charset="0"/>
                <a:cs typeface="Arial" pitchFamily="34" charset="0"/>
              </a:rPr>
              <a:t>Al Fondo</a:t>
            </a:r>
            <a:r>
              <a:rPr lang="it-IT" sz="2100" dirty="0" smtClean="0">
                <a:latin typeface="Arial" pitchFamily="34" charset="0"/>
                <a:cs typeface="Arial" pitchFamily="34" charset="0"/>
              </a:rPr>
              <a:t>, vengono conferiti gli accantonamenti di Tfr nella misura prevista dalla contrattazione e che al momento non può superare il 2% della base utile Tfr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it-IT" sz="2100" b="1" i="1" dirty="0" smtClean="0">
                <a:latin typeface="Arial" pitchFamily="34" charset="0"/>
                <a:cs typeface="Arial" pitchFamily="34" charset="0"/>
              </a:rPr>
              <a:t>Per gli assunti dal 1°/1/2001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it-IT" sz="2100" dirty="0" smtClean="0">
                <a:latin typeface="Arial" pitchFamily="34" charset="0"/>
                <a:cs typeface="Arial" pitchFamily="34" charset="0"/>
              </a:rPr>
              <a:t>     - </a:t>
            </a:r>
            <a:r>
              <a:rPr lang="it-IT" sz="2100" i="1" dirty="0" smtClean="0">
                <a:latin typeface="Arial" pitchFamily="34" charset="0"/>
                <a:cs typeface="Arial" pitchFamily="34" charset="0"/>
              </a:rPr>
              <a:t>All’interessato</a:t>
            </a:r>
            <a:r>
              <a:rPr lang="it-IT" sz="2100" dirty="0" smtClean="0">
                <a:latin typeface="Arial" pitchFamily="34" charset="0"/>
                <a:cs typeface="Arial" pitchFamily="34" charset="0"/>
              </a:rPr>
              <a:t>, quale prestazione finale, il Tfr maturato dalla  data di assunzione all’adesione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it-IT" sz="2100" dirty="0" smtClean="0">
                <a:latin typeface="Arial" pitchFamily="34" charset="0"/>
                <a:cs typeface="Arial" pitchFamily="34" charset="0"/>
              </a:rPr>
              <a:t>      - </a:t>
            </a:r>
            <a:r>
              <a:rPr lang="it-IT" sz="2100" i="1" dirty="0" smtClean="0">
                <a:latin typeface="Arial" pitchFamily="34" charset="0"/>
                <a:cs typeface="Arial" pitchFamily="34" charset="0"/>
              </a:rPr>
              <a:t>Al Fondo</a:t>
            </a:r>
            <a:r>
              <a:rPr lang="it-IT" sz="2100" dirty="0" smtClean="0">
                <a:latin typeface="Arial" pitchFamily="34" charset="0"/>
                <a:cs typeface="Arial" pitchFamily="34" charset="0"/>
              </a:rPr>
              <a:t> vengono conferiti gli accantonamenti di Tfr, in misura intera, maturati dall’adesione alla cessazione del rapporto di lavoro </a:t>
            </a:r>
            <a:endParaRPr lang="it-IT" sz="21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475846" y="6383336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6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olo 1"/>
          <p:cNvSpPr>
            <a:spLocks noGrp="1"/>
          </p:cNvSpPr>
          <p:nvPr>
            <p:ph type="title"/>
          </p:nvPr>
        </p:nvSpPr>
        <p:spPr>
          <a:xfrm>
            <a:off x="198955" y="1879501"/>
            <a:ext cx="8739739" cy="526039"/>
          </a:xfrm>
        </p:spPr>
        <p:txBody>
          <a:bodyPr/>
          <a:lstStyle/>
          <a:p>
            <a:r>
              <a:rPr lang="it-IT" sz="2300" dirty="0" smtClean="0">
                <a:latin typeface="Arial Black" pitchFamily="34" charset="0"/>
              </a:rPr>
              <a:t>L’opzione per il TFR e la previdenza complementare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50644380"/>
              </p:ext>
            </p:extLst>
          </p:nvPr>
        </p:nvGraphicFramePr>
        <p:xfrm>
          <a:off x="423863" y="2446189"/>
          <a:ext cx="8339137" cy="336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1141" name="Rettangolo arrotondato 5"/>
          <p:cNvSpPr>
            <a:spLocks noChangeArrowheads="1"/>
          </p:cNvSpPr>
          <p:nvPr/>
        </p:nvSpPr>
        <p:spPr bwMode="auto">
          <a:xfrm>
            <a:off x="611188" y="5292258"/>
            <a:ext cx="1422400" cy="889000"/>
          </a:xfrm>
          <a:prstGeom prst="roundRect">
            <a:avLst>
              <a:gd name="adj" fmla="val 16667"/>
            </a:avLst>
          </a:prstGeom>
          <a:solidFill>
            <a:srgbClr val="80808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91142" name="Rettangolo arrotondato 6"/>
          <p:cNvSpPr>
            <a:spLocks noChangeArrowheads="1"/>
          </p:cNvSpPr>
          <p:nvPr/>
        </p:nvSpPr>
        <p:spPr bwMode="auto">
          <a:xfrm>
            <a:off x="2590800" y="5321300"/>
            <a:ext cx="1498600" cy="863600"/>
          </a:xfrm>
          <a:prstGeom prst="roundRect">
            <a:avLst>
              <a:gd name="adj" fmla="val 16667"/>
            </a:avLst>
          </a:prstGeom>
          <a:solidFill>
            <a:srgbClr val="80808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91143" name="Rettangolo arrotondato 7"/>
          <p:cNvSpPr>
            <a:spLocks noChangeArrowheads="1"/>
          </p:cNvSpPr>
          <p:nvPr/>
        </p:nvSpPr>
        <p:spPr bwMode="auto">
          <a:xfrm>
            <a:off x="4942305" y="5065713"/>
            <a:ext cx="1600200" cy="7747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91144" name="Rettangolo arrotondato 8"/>
          <p:cNvSpPr>
            <a:spLocks noChangeArrowheads="1"/>
          </p:cNvSpPr>
          <p:nvPr/>
        </p:nvSpPr>
        <p:spPr bwMode="auto">
          <a:xfrm>
            <a:off x="6824663" y="5118100"/>
            <a:ext cx="1562100" cy="787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91145" name="CasellaDiTesto 17"/>
          <p:cNvSpPr txBox="1">
            <a:spLocks noChangeArrowheads="1"/>
          </p:cNvSpPr>
          <p:nvPr/>
        </p:nvSpPr>
        <p:spPr bwMode="auto">
          <a:xfrm>
            <a:off x="635000" y="5390683"/>
            <a:ext cx="12827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it-IT" sz="1400" b="1" dirty="0">
                <a:solidFill>
                  <a:schemeClr val="bg1"/>
                </a:solidFill>
              </a:rPr>
              <a:t>TFR: </a:t>
            </a:r>
            <a:r>
              <a:rPr lang="it-IT" sz="1400" b="1" dirty="0" err="1">
                <a:solidFill>
                  <a:schemeClr val="bg1"/>
                </a:solidFill>
              </a:rPr>
              <a:t>max</a:t>
            </a:r>
            <a:r>
              <a:rPr lang="it-IT" sz="1400" b="1" dirty="0">
                <a:solidFill>
                  <a:schemeClr val="bg1"/>
                </a:solidFill>
              </a:rPr>
              <a:t> 2% al Fondo </a:t>
            </a:r>
            <a:r>
              <a:rPr lang="it-IT" sz="1100" b="1" dirty="0">
                <a:solidFill>
                  <a:schemeClr val="bg1"/>
                </a:solidFill>
              </a:rPr>
              <a:t>+ 1,5% base TFS</a:t>
            </a:r>
            <a:endParaRPr lang="it-IT" sz="1400" b="1" dirty="0">
              <a:solidFill>
                <a:schemeClr val="bg1"/>
              </a:solidFill>
            </a:endParaRPr>
          </a:p>
        </p:txBody>
      </p:sp>
      <p:sp>
        <p:nvSpPr>
          <p:cNvPr id="91146" name="CasellaDiTesto 18"/>
          <p:cNvSpPr txBox="1">
            <a:spLocks noChangeArrowheads="1"/>
          </p:cNvSpPr>
          <p:nvPr/>
        </p:nvSpPr>
        <p:spPr bwMode="auto">
          <a:xfrm>
            <a:off x="2864852" y="5566393"/>
            <a:ext cx="95049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TFS</a:t>
            </a:r>
          </a:p>
        </p:txBody>
      </p:sp>
      <p:sp>
        <p:nvSpPr>
          <p:cNvPr id="91147" name="CasellaDiTesto 19"/>
          <p:cNvSpPr txBox="1">
            <a:spLocks noChangeArrowheads="1"/>
          </p:cNvSpPr>
          <p:nvPr/>
        </p:nvSpPr>
        <p:spPr bwMode="auto">
          <a:xfrm>
            <a:off x="5149917" y="5045868"/>
            <a:ext cx="134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</a:rPr>
              <a:t>Aderisce alla </a:t>
            </a:r>
            <a:r>
              <a:rPr lang="it-IT" sz="1200" b="1" dirty="0" err="1">
                <a:solidFill>
                  <a:schemeClr val="bg1"/>
                </a:solidFill>
              </a:rPr>
              <a:t>Prev</a:t>
            </a:r>
            <a:r>
              <a:rPr lang="it-IT" sz="1200" b="1" dirty="0">
                <a:solidFill>
                  <a:schemeClr val="bg1"/>
                </a:solidFill>
              </a:rPr>
              <a:t>  </a:t>
            </a:r>
            <a:r>
              <a:rPr lang="it-IT" sz="1200" b="1" dirty="0" err="1">
                <a:solidFill>
                  <a:schemeClr val="bg1"/>
                </a:solidFill>
              </a:rPr>
              <a:t>Compl</a:t>
            </a:r>
            <a:r>
              <a:rPr lang="it-IT" sz="1200" b="1" dirty="0">
                <a:solidFill>
                  <a:schemeClr val="bg1"/>
                </a:solidFill>
              </a:rPr>
              <a:t> : intero TFR  al Fondo</a:t>
            </a:r>
          </a:p>
        </p:txBody>
      </p:sp>
      <p:sp>
        <p:nvSpPr>
          <p:cNvPr id="91148" name="CasellaDiTesto 20"/>
          <p:cNvSpPr txBox="1">
            <a:spLocks noChangeArrowheads="1"/>
          </p:cNvSpPr>
          <p:nvPr/>
        </p:nvSpPr>
        <p:spPr bwMode="auto">
          <a:xfrm>
            <a:off x="6957862" y="5230018"/>
            <a:ext cx="1282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</a:rPr>
              <a:t>Non aderisce: intero TFR al lavoratore</a:t>
            </a:r>
          </a:p>
        </p:txBody>
      </p:sp>
      <p:sp>
        <p:nvSpPr>
          <p:cNvPr id="91149" name="Rettangolo 21"/>
          <p:cNvSpPr>
            <a:spLocks noChangeArrowheads="1"/>
          </p:cNvSpPr>
          <p:nvPr/>
        </p:nvSpPr>
        <p:spPr bwMode="auto">
          <a:xfrm>
            <a:off x="541610" y="6221413"/>
            <a:ext cx="8186737" cy="301625"/>
          </a:xfrm>
          <a:prstGeom prst="rect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91150" name="CasellaDiTesto 22"/>
          <p:cNvSpPr txBox="1">
            <a:spLocks noChangeArrowheads="1"/>
          </p:cNvSpPr>
          <p:nvPr/>
        </p:nvSpPr>
        <p:spPr bwMode="auto">
          <a:xfrm>
            <a:off x="657225" y="6215063"/>
            <a:ext cx="7823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solidFill>
                  <a:schemeClr val="bg1"/>
                </a:solidFill>
              </a:rPr>
              <a:t>Scadenza per l’opzione: 31/12/2015</a:t>
            </a:r>
          </a:p>
        </p:txBody>
      </p:sp>
      <p:sp>
        <p:nvSpPr>
          <p:cNvPr id="91151" name="Freccia in giù 23"/>
          <p:cNvSpPr>
            <a:spLocks noChangeArrowheads="1"/>
          </p:cNvSpPr>
          <p:nvPr/>
        </p:nvSpPr>
        <p:spPr bwMode="auto">
          <a:xfrm>
            <a:off x="3241675" y="4936402"/>
            <a:ext cx="152400" cy="387350"/>
          </a:xfrm>
          <a:prstGeom prst="downArrow">
            <a:avLst>
              <a:gd name="adj1" fmla="val 50000"/>
              <a:gd name="adj2" fmla="val 49927"/>
            </a:avLst>
          </a:prstGeom>
          <a:solidFill>
            <a:srgbClr val="5F5F5F"/>
          </a:solidFill>
          <a:ln w="9525" algn="ctr">
            <a:solidFill>
              <a:srgbClr val="5F5F5F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91152" name="Freccia in giù 25"/>
          <p:cNvSpPr>
            <a:spLocks noChangeArrowheads="1"/>
          </p:cNvSpPr>
          <p:nvPr/>
        </p:nvSpPr>
        <p:spPr bwMode="auto">
          <a:xfrm>
            <a:off x="1276350" y="5043956"/>
            <a:ext cx="152400" cy="277344"/>
          </a:xfrm>
          <a:prstGeom prst="downArrow">
            <a:avLst>
              <a:gd name="adj1" fmla="val 50000"/>
              <a:gd name="adj2" fmla="val 49958"/>
            </a:avLst>
          </a:prstGeom>
          <a:solidFill>
            <a:srgbClr val="5F5F5F"/>
          </a:solidFill>
          <a:ln w="9525" algn="ctr">
            <a:solidFill>
              <a:srgbClr val="5F5F5F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91153" name="Freccia in giù 26"/>
          <p:cNvSpPr>
            <a:spLocks noChangeArrowheads="1"/>
          </p:cNvSpPr>
          <p:nvPr/>
        </p:nvSpPr>
        <p:spPr bwMode="auto">
          <a:xfrm>
            <a:off x="6957862" y="4853655"/>
            <a:ext cx="176213" cy="212058"/>
          </a:xfrm>
          <a:prstGeom prst="downArrow">
            <a:avLst>
              <a:gd name="adj1" fmla="val 50000"/>
              <a:gd name="adj2" fmla="val 50336"/>
            </a:avLst>
          </a:prstGeom>
          <a:solidFill>
            <a:srgbClr val="C00000"/>
          </a:solidFill>
          <a:ln w="9525" algn="ctr">
            <a:solidFill>
              <a:srgbClr val="5F5F5F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91154" name="Freccia in giù 27"/>
          <p:cNvSpPr>
            <a:spLocks noChangeArrowheads="1"/>
          </p:cNvSpPr>
          <p:nvPr/>
        </p:nvSpPr>
        <p:spPr bwMode="auto">
          <a:xfrm>
            <a:off x="6165850" y="4828849"/>
            <a:ext cx="109538" cy="215107"/>
          </a:xfrm>
          <a:prstGeom prst="downArrow">
            <a:avLst>
              <a:gd name="adj1" fmla="val 50000"/>
              <a:gd name="adj2" fmla="val 50569"/>
            </a:avLst>
          </a:prstGeom>
          <a:solidFill>
            <a:srgbClr val="C00000"/>
          </a:solidFill>
          <a:ln w="9525" algn="ctr">
            <a:solidFill>
              <a:srgbClr val="5F5F5F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20" name="Segnaposto piè di pag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496300" y="6454588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7</a:t>
            </a:fld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1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olo 1"/>
          <p:cNvSpPr>
            <a:spLocks noGrp="1"/>
          </p:cNvSpPr>
          <p:nvPr>
            <p:ph type="title"/>
          </p:nvPr>
        </p:nvSpPr>
        <p:spPr>
          <a:xfrm>
            <a:off x="423863" y="1366688"/>
            <a:ext cx="8223250" cy="1010653"/>
          </a:xfrm>
        </p:spPr>
        <p:txBody>
          <a:bodyPr/>
          <a:lstStyle/>
          <a:p>
            <a:r>
              <a:rPr lang="it-IT" sz="2600" dirty="0" smtClean="0">
                <a:latin typeface="Arial Black" pitchFamily="34" charset="0"/>
              </a:rPr>
              <a:t>Il TFR e la previdenza complementare per i tempi determinati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92762323"/>
              </p:ext>
            </p:extLst>
          </p:nvPr>
        </p:nvGraphicFramePr>
        <p:xfrm>
          <a:off x="423863" y="2377341"/>
          <a:ext cx="8339137" cy="4053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165" name="Rettangolo arrotondato 5"/>
          <p:cNvSpPr>
            <a:spLocks noChangeArrowheads="1"/>
          </p:cNvSpPr>
          <p:nvPr/>
        </p:nvSpPr>
        <p:spPr bwMode="auto">
          <a:xfrm>
            <a:off x="1168400" y="5806888"/>
            <a:ext cx="2006600" cy="647700"/>
          </a:xfrm>
          <a:prstGeom prst="roundRect">
            <a:avLst>
              <a:gd name="adj" fmla="val 16667"/>
            </a:avLst>
          </a:prstGeom>
          <a:solidFill>
            <a:srgbClr val="80808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sp>
        <p:nvSpPr>
          <p:cNvPr id="92166" name="Rettangolo arrotondato 6"/>
          <p:cNvSpPr>
            <a:spLocks noChangeArrowheads="1"/>
          </p:cNvSpPr>
          <p:nvPr/>
        </p:nvSpPr>
        <p:spPr bwMode="auto">
          <a:xfrm>
            <a:off x="6237287" y="5657616"/>
            <a:ext cx="2171700" cy="5969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/>
            <a:endParaRPr lang="it-IT" sz="2400"/>
          </a:p>
        </p:txBody>
      </p:sp>
      <p:cxnSp>
        <p:nvCxnSpPr>
          <p:cNvPr id="92167" name="Connettore 1 8"/>
          <p:cNvCxnSpPr>
            <a:cxnSpLocks noChangeShapeType="1"/>
          </p:cNvCxnSpPr>
          <p:nvPr/>
        </p:nvCxnSpPr>
        <p:spPr bwMode="auto">
          <a:xfrm flipH="1" flipV="1">
            <a:off x="1981200" y="5390147"/>
            <a:ext cx="330200" cy="416741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168" name="Connettore 1 15"/>
          <p:cNvCxnSpPr>
            <a:cxnSpLocks noChangeShapeType="1"/>
          </p:cNvCxnSpPr>
          <p:nvPr/>
        </p:nvCxnSpPr>
        <p:spPr bwMode="auto">
          <a:xfrm flipH="1">
            <a:off x="7036067" y="5270500"/>
            <a:ext cx="387084" cy="387116"/>
          </a:xfrm>
          <a:prstGeom prst="line">
            <a:avLst/>
          </a:prstGeom>
          <a:noFill/>
          <a:ln w="28575" algn="ctr">
            <a:solidFill>
              <a:srgbClr val="5F5F5F"/>
            </a:solidFill>
            <a:round/>
            <a:headEnd/>
            <a:tailEnd/>
          </a:ln>
        </p:spPr>
      </p:cxnSp>
      <p:sp>
        <p:nvSpPr>
          <p:cNvPr id="92169" name="CasellaDiTesto 16"/>
          <p:cNvSpPr txBox="1">
            <a:spLocks noChangeArrowheads="1"/>
          </p:cNvSpPr>
          <p:nvPr/>
        </p:nvSpPr>
        <p:spPr bwMode="auto">
          <a:xfrm>
            <a:off x="1346200" y="5864075"/>
            <a:ext cx="165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Intero TFR al Fondo</a:t>
            </a:r>
          </a:p>
        </p:txBody>
      </p:sp>
      <p:sp>
        <p:nvSpPr>
          <p:cNvPr id="92170" name="CasellaDiTesto 17"/>
          <p:cNvSpPr txBox="1">
            <a:spLocks noChangeArrowheads="1"/>
          </p:cNvSpPr>
          <p:nvPr/>
        </p:nvSpPr>
        <p:spPr bwMode="auto">
          <a:xfrm>
            <a:off x="6289675" y="5719746"/>
            <a:ext cx="18669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TFR al lavoratore</a:t>
            </a:r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414203" y="6378465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8</a:t>
            </a:fld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3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olo 1"/>
          <p:cNvSpPr>
            <a:spLocks noGrp="1"/>
          </p:cNvSpPr>
          <p:nvPr>
            <p:ph type="title"/>
          </p:nvPr>
        </p:nvSpPr>
        <p:spPr>
          <a:xfrm>
            <a:off x="333375" y="1614078"/>
            <a:ext cx="8637370" cy="762000"/>
          </a:xfrm>
        </p:spPr>
        <p:txBody>
          <a:bodyPr/>
          <a:lstStyle/>
          <a:p>
            <a:r>
              <a:rPr lang="it-IT" sz="2400" dirty="0" smtClean="0">
                <a:latin typeface="Arial Black" pitchFamily="34" charset="0"/>
              </a:rPr>
              <a:t>L’opzione per il TFR e la previdenza complementare - Il reale e la posizione figurativa </a:t>
            </a:r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44531559"/>
              </p:ext>
            </p:extLst>
          </p:nvPr>
        </p:nvGraphicFramePr>
        <p:xfrm>
          <a:off x="333375" y="2217738"/>
          <a:ext cx="8339137" cy="423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93189" name="Connettore 2 8"/>
          <p:cNvCxnSpPr>
            <a:cxnSpLocks noChangeShapeType="1"/>
          </p:cNvCxnSpPr>
          <p:nvPr/>
        </p:nvCxnSpPr>
        <p:spPr bwMode="auto">
          <a:xfrm rot="5400000">
            <a:off x="1535112" y="4343884"/>
            <a:ext cx="254000" cy="3175"/>
          </a:xfrm>
          <a:prstGeom prst="straightConnector1">
            <a:avLst/>
          </a:prstGeom>
          <a:noFill/>
          <a:ln w="28575" algn="ctr">
            <a:solidFill>
              <a:srgbClr val="5F5F5F"/>
            </a:solidFill>
            <a:round/>
            <a:headEnd/>
            <a:tailEnd type="arrow" w="med" len="med"/>
          </a:ln>
        </p:spPr>
      </p:cxnSp>
      <p:cxnSp>
        <p:nvCxnSpPr>
          <p:cNvPr id="93190" name="Connettore 2 10"/>
          <p:cNvCxnSpPr>
            <a:cxnSpLocks noChangeShapeType="1"/>
          </p:cNvCxnSpPr>
          <p:nvPr/>
        </p:nvCxnSpPr>
        <p:spPr bwMode="auto">
          <a:xfrm>
            <a:off x="7185469" y="4296742"/>
            <a:ext cx="0" cy="292101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arrow" w="med" len="med"/>
          </a:ln>
        </p:spPr>
      </p:cxnSp>
      <p:cxnSp>
        <p:nvCxnSpPr>
          <p:cNvPr id="93191" name="Connettore 4 12"/>
          <p:cNvCxnSpPr>
            <a:cxnSpLocks noChangeShapeType="1"/>
          </p:cNvCxnSpPr>
          <p:nvPr/>
        </p:nvCxnSpPr>
        <p:spPr bwMode="auto">
          <a:xfrm>
            <a:off x="1855119" y="5832475"/>
            <a:ext cx="965200" cy="508000"/>
          </a:xfrm>
          <a:prstGeom prst="bentConnector3">
            <a:avLst>
              <a:gd name="adj1" fmla="val 49704"/>
            </a:avLst>
          </a:prstGeom>
          <a:noFill/>
          <a:ln w="28575" algn="ctr">
            <a:solidFill>
              <a:srgbClr val="5F5F5F"/>
            </a:solidFill>
            <a:round/>
            <a:headEnd/>
            <a:tailEnd type="arrow" w="med" len="med"/>
          </a:ln>
        </p:spPr>
      </p:cxnSp>
      <p:cxnSp>
        <p:nvCxnSpPr>
          <p:cNvPr id="93192" name="Connettore 4 15"/>
          <p:cNvCxnSpPr>
            <a:cxnSpLocks noChangeShapeType="1"/>
          </p:cNvCxnSpPr>
          <p:nvPr/>
        </p:nvCxnSpPr>
        <p:spPr bwMode="auto">
          <a:xfrm rot="10800000" flipV="1">
            <a:off x="5855937" y="5832475"/>
            <a:ext cx="719034" cy="501380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80905" name="Rettangolo arrotondato 17"/>
          <p:cNvSpPr>
            <a:spLocks noChangeArrowheads="1"/>
          </p:cNvSpPr>
          <p:nvPr/>
        </p:nvSpPr>
        <p:spPr bwMode="auto">
          <a:xfrm>
            <a:off x="333375" y="2534152"/>
            <a:ext cx="2743200" cy="485775"/>
          </a:xfrm>
          <a:prstGeom prst="roundRect">
            <a:avLst>
              <a:gd name="adj" fmla="val 16667"/>
            </a:avLst>
          </a:prstGeom>
          <a:solidFill>
            <a:schemeClr val="accent4">
              <a:lumMod val="25000"/>
              <a:lumOff val="75000"/>
            </a:schemeClr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l">
              <a:defRPr/>
            </a:pPr>
            <a:endParaRPr lang="it-IT" sz="2400"/>
          </a:p>
        </p:txBody>
      </p:sp>
      <p:sp>
        <p:nvSpPr>
          <p:cNvPr id="93194" name="CasellaDiTesto 19"/>
          <p:cNvSpPr txBox="1">
            <a:spLocks noChangeArrowheads="1"/>
          </p:cNvSpPr>
          <p:nvPr/>
        </p:nvSpPr>
        <p:spPr bwMode="auto">
          <a:xfrm>
            <a:off x="333375" y="2497640"/>
            <a:ext cx="2743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 dirty="0">
                <a:solidFill>
                  <a:schemeClr val="accent6">
                    <a:lumMod val="75000"/>
                  </a:schemeClr>
                </a:solidFill>
              </a:rPr>
              <a:t>Contribuzione versata periodicamente</a:t>
            </a:r>
          </a:p>
        </p:txBody>
      </p:sp>
      <p:sp>
        <p:nvSpPr>
          <p:cNvPr id="93195" name="CasellaDiTesto 20"/>
          <p:cNvSpPr txBox="1">
            <a:spLocks noChangeArrowheads="1"/>
          </p:cNvSpPr>
          <p:nvPr/>
        </p:nvSpPr>
        <p:spPr bwMode="auto">
          <a:xfrm>
            <a:off x="5855938" y="2438616"/>
            <a:ext cx="2659062" cy="523875"/>
          </a:xfrm>
          <a:prstGeom prst="rect">
            <a:avLst/>
          </a:prstGeom>
          <a:solidFill>
            <a:schemeClr val="accent2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it-IT" sz="1400" b="1" dirty="0">
                <a:solidFill>
                  <a:schemeClr val="accent6">
                    <a:lumMod val="75000"/>
                  </a:schemeClr>
                </a:solidFill>
              </a:rPr>
              <a:t>Accantonamenti  figurativi versati alla cessazione </a:t>
            </a:r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Inps gestione ex Inpdap - D.C. Previdenza - </a:t>
            </a:r>
            <a:endParaRPr lang="en-US"/>
          </a:p>
        </p:txBody>
      </p:sp>
      <p:cxnSp>
        <p:nvCxnSpPr>
          <p:cNvPr id="19" name="Connettore 2 8"/>
          <p:cNvCxnSpPr>
            <a:cxnSpLocks noChangeShapeType="1"/>
          </p:cNvCxnSpPr>
          <p:nvPr/>
        </p:nvCxnSpPr>
        <p:spPr bwMode="auto">
          <a:xfrm rot="5400000">
            <a:off x="1535112" y="4343885"/>
            <a:ext cx="254000" cy="3175"/>
          </a:xfrm>
          <a:prstGeom prst="straightConnector1">
            <a:avLst/>
          </a:prstGeom>
          <a:noFill/>
          <a:ln w="28575" algn="ctr">
            <a:solidFill>
              <a:srgbClr val="5F5F5F"/>
            </a:solidFill>
            <a:round/>
            <a:headEnd/>
            <a:tailEnd type="arrow" w="med" len="med"/>
          </a:ln>
        </p:spPr>
      </p:cxnSp>
      <p:cxnSp>
        <p:nvCxnSpPr>
          <p:cNvPr id="20" name="Connettore 2 8"/>
          <p:cNvCxnSpPr>
            <a:cxnSpLocks noChangeShapeType="1"/>
          </p:cNvCxnSpPr>
          <p:nvPr/>
        </p:nvCxnSpPr>
        <p:spPr bwMode="auto">
          <a:xfrm rot="5400000">
            <a:off x="1531936" y="3087904"/>
            <a:ext cx="254000" cy="3175"/>
          </a:xfrm>
          <a:prstGeom prst="straightConnector1">
            <a:avLst/>
          </a:prstGeom>
          <a:noFill/>
          <a:ln w="28575" algn="ctr">
            <a:solidFill>
              <a:srgbClr val="5F5F5F"/>
            </a:solidFill>
            <a:round/>
            <a:headEnd/>
            <a:tailEnd type="arrow" w="med" len="med"/>
          </a:ln>
        </p:spPr>
      </p:cxnSp>
      <p:cxnSp>
        <p:nvCxnSpPr>
          <p:cNvPr id="21" name="Connettore 2 10"/>
          <p:cNvCxnSpPr>
            <a:cxnSpLocks noChangeShapeType="1"/>
          </p:cNvCxnSpPr>
          <p:nvPr/>
        </p:nvCxnSpPr>
        <p:spPr bwMode="auto">
          <a:xfrm>
            <a:off x="7158057" y="2956608"/>
            <a:ext cx="0" cy="215614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515000" y="6378935"/>
            <a:ext cx="533400" cy="365125"/>
          </a:xfrm>
        </p:spPr>
        <p:txBody>
          <a:bodyPr vert="horz" lIns="91440" tIns="45720" rIns="91440" bIns="45720" rtlCol="0" anchor="ctr"/>
          <a:lstStyle/>
          <a:p>
            <a:fld id="{886BB73A-582F-4420-9A14-CB10A2B2E5E8}" type="slidenum"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pPr/>
              <a:t>9</a:t>
            </a:fld>
            <a:endParaRPr lang="en-US" sz="200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7" name="Picture 2" descr="D:\Users\dsllcn49t18h501a\Documents\incontro 28 06\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8086" y="207043"/>
            <a:ext cx="1381991" cy="9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posizione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Expo">
      <a:maj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Expo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3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93000"/>
                <a:satMod val="130000"/>
              </a:schemeClr>
            </a:gs>
            <a:gs pos="60000">
              <a:schemeClr val="phClr">
                <a:tint val="80000"/>
                <a:shade val="93000"/>
                <a:satMod val="130000"/>
              </a:schemeClr>
            </a:gs>
            <a:gs pos="100000">
              <a:schemeClr val="phClr">
                <a:tint val="50000"/>
                <a:shade val="94000"/>
                <a:alpha val="100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34925" cap="flat" cmpd="sng" algn="ctr"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8600000" scaled="0"/>
          </a:gra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a:effectStyle>
        <a:effectStyle>
          <a:effectLst>
            <a:innerShdw blurRad="50800" dist="25400" dir="16200000">
              <a:srgbClr val="C0C0C0">
                <a:alpha val="75000"/>
              </a:srgbClr>
            </a:innerShdw>
            <a:reflection blurRad="63500" stA="40000" endPos="50000" dist="127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835</TotalTime>
  <Words>2751</Words>
  <Application>Microsoft Office PowerPoint</Application>
  <PresentationFormat>Presentazione su schermo (4:3)</PresentationFormat>
  <Paragraphs>305</Paragraphs>
  <Slides>24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Esposizione</vt:lpstr>
      <vt:lpstr>LA PREVIDENZA COMPLEMENTARE DEI DIPENDENTI PUBBLICI E LE ATTIVITA’ INPS</vt:lpstr>
      <vt:lpstr>Il dipendente pubblico e l’adesione ad una forma pensionistica comlementare</vt:lpstr>
      <vt:lpstr>La contribuzione a un fondo pensione di un dipendente pubblico e le implicazioni per il TFS-TFR</vt:lpstr>
      <vt:lpstr>La contribuzione a un fondo pensione di un dipendente pubblico e le implicazioni per il TFS-TFR</vt:lpstr>
      <vt:lpstr>Il trattamento di fine servizio, il TFR e l’opzione</vt:lpstr>
      <vt:lpstr> Il TFR, l’opzione  e la previdenza complementare </vt:lpstr>
      <vt:lpstr>L’opzione per il TFR e la previdenza complementare</vt:lpstr>
      <vt:lpstr>Il TFR e la previdenza complementare per i tempi determinati</vt:lpstr>
      <vt:lpstr>L’opzione per il TFR e la previdenza complementare - Il reale e la posizione figurativa </vt:lpstr>
      <vt:lpstr>Le specificità per il pubblico impiego: la posizione figurativa</vt:lpstr>
      <vt:lpstr>Elementi da considerare in caso di trasformazione del Tfs in Tfr al momento dell’adesione </vt:lpstr>
      <vt:lpstr>Avvertenze ed accortezze negli adempimenti connessi alle adesioni – aiutare l’Inps per aiutare il fondo nella corretta gestione della posizione a vantaggio dei lavoratori</vt:lpstr>
      <vt:lpstr>Previdenza complementare: la circolare 14 del 2011 sui conferimenti in caso di continuità di iscrizione ai fini TfsTfr </vt:lpstr>
      <vt:lpstr>Previdenza complementare: la circolare 14 del 2011 sui conferimenti in caso di continuità di iscrizione ai fini TfsTfr </vt:lpstr>
      <vt:lpstr>Previdenza complementare: la circolare 14 del 2011 sui conferimenti in caso di continuità di iscrizione ai fini TfsTfr </vt:lpstr>
      <vt:lpstr>Previdenza complementare: la circolare 14 del 2011 sui conferimenti in caso di continuità di iscrizione ai fini TfsTfr </vt:lpstr>
      <vt:lpstr>Previdenza complementare: la circolare 14 del 2011 sui conferimenti in caso di continuità di iscrizione ai fini TfsTfr </vt:lpstr>
      <vt:lpstr>Come si rivaluta il conto pensionistico del lavoratore dipendente pubblico</vt:lpstr>
      <vt:lpstr>Il ruolo dell’Inps gestione ex Inpdap</vt:lpstr>
      <vt:lpstr>I rendimenti del montante figurativo presso l’Inps - gestione ex Inpdap -  aggiornamento  settembre 2012</vt:lpstr>
      <vt:lpstr>Rendimento del montante figurativo contabilizzato presso l’Inps gestione ex Inpdap – I valori dal 2002</vt:lpstr>
      <vt:lpstr>Un’occhiata ai rendimenti del montante figurativo presso l’Inps - gestione ex Inpdap -  aggiornamento 2012</vt:lpstr>
      <vt:lpstr>Il ruolo dell’Inps gestione ex Inpdap:  alcuni numeri sulle attività</vt:lpstr>
      <vt:lpstr> </vt:lpstr>
    </vt:vector>
  </TitlesOfParts>
  <Company>inpdap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stefano carfora</dc:creator>
  <cp:lastModifiedBy>cmascagna</cp:lastModifiedBy>
  <cp:revision>251</cp:revision>
  <dcterms:created xsi:type="dcterms:W3CDTF">2012-06-05T08:16:41Z</dcterms:created>
  <dcterms:modified xsi:type="dcterms:W3CDTF">2013-03-05T10:34:33Z</dcterms:modified>
</cp:coreProperties>
</file>