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notesSlides/notesSlide2.xml" ContentType="application/vnd.openxmlformats-officedocument.presentationml.notesSlide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3.xml" ContentType="application/vnd.openxmlformats-officedocument.drawingml.diagramLayout+xml"/>
  <Override PartName="/ppt/notesSlides/notesSlide9.xml" ContentType="application/vnd.openxmlformats-officedocument.presentationml.notesSlide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notesSlides/notesSlide8.xml" ContentType="application/vnd.openxmlformats-officedocument.presentationml.notesSlide+xml"/>
  <Default Extension="gif" ContentType="image/gif"/>
  <Override PartName="/ppt/diagrams/data3.xml" ContentType="application/vnd.openxmlformats-officedocument.drawingml.diagramData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9"/>
  </p:notesMasterIdLst>
  <p:sldIdLst>
    <p:sldId id="256" r:id="rId2"/>
    <p:sldId id="259" r:id="rId3"/>
    <p:sldId id="260" r:id="rId4"/>
    <p:sldId id="262" r:id="rId5"/>
    <p:sldId id="272" r:id="rId6"/>
    <p:sldId id="273" r:id="rId7"/>
    <p:sldId id="293" r:id="rId8"/>
    <p:sldId id="294" r:id="rId9"/>
    <p:sldId id="317" r:id="rId10"/>
    <p:sldId id="263" r:id="rId11"/>
    <p:sldId id="276" r:id="rId12"/>
    <p:sldId id="277" r:id="rId13"/>
    <p:sldId id="278" r:id="rId14"/>
    <p:sldId id="282" r:id="rId15"/>
    <p:sldId id="316" r:id="rId16"/>
    <p:sldId id="279" r:id="rId17"/>
    <p:sldId id="280" r:id="rId18"/>
    <p:sldId id="281" r:id="rId19"/>
    <p:sldId id="285" r:id="rId20"/>
    <p:sldId id="286" r:id="rId21"/>
    <p:sldId id="287" r:id="rId22"/>
    <p:sldId id="288" r:id="rId23"/>
    <p:sldId id="289" r:id="rId24"/>
    <p:sldId id="290" r:id="rId25"/>
    <p:sldId id="274" r:id="rId26"/>
    <p:sldId id="257" r:id="rId27"/>
    <p:sldId id="258" r:id="rId28"/>
    <p:sldId id="264" r:id="rId29"/>
    <p:sldId id="283" r:id="rId30"/>
    <p:sldId id="309" r:id="rId31"/>
    <p:sldId id="310" r:id="rId32"/>
    <p:sldId id="311" r:id="rId33"/>
    <p:sldId id="312" r:id="rId34"/>
    <p:sldId id="313" r:id="rId35"/>
    <p:sldId id="314" r:id="rId36"/>
    <p:sldId id="315" r:id="rId37"/>
    <p:sldId id="265" r:id="rId38"/>
    <p:sldId id="299" r:id="rId39"/>
    <p:sldId id="300" r:id="rId40"/>
    <p:sldId id="301" r:id="rId41"/>
    <p:sldId id="302" r:id="rId42"/>
    <p:sldId id="303" r:id="rId43"/>
    <p:sldId id="304" r:id="rId44"/>
    <p:sldId id="308" r:id="rId45"/>
    <p:sldId id="268" r:id="rId46"/>
    <p:sldId id="269" r:id="rId47"/>
    <p:sldId id="271" r:id="rId48"/>
  </p:sldIdLst>
  <p:sldSz cx="9144000" cy="6858000" type="screen4x3"/>
  <p:notesSz cx="6877050" cy="1000125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FCCCC"/>
    <a:srgbClr val="FFFFFF"/>
    <a:srgbClr val="FF4747"/>
    <a:srgbClr val="00A7E2"/>
    <a:srgbClr val="0000FF"/>
    <a:srgbClr val="00CCFF"/>
    <a:srgbClr val="00FFFF"/>
    <a:srgbClr val="66FF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Stile con tema 1 - Colore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9CF1AB2-1976-4502-BF36-3FF5EA218861}" styleName="Stile medio 4 - Color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Stile medio 2 - Colore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80" d="100"/>
          <a:sy n="80" d="100"/>
        </p:scale>
        <p:origin x="-876" y="-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D8C1A4C-987E-4B60-90A5-5E3AA2B182EC}" type="doc">
      <dgm:prSet loTypeId="urn:microsoft.com/office/officeart/2005/8/layout/lProcess2" loCatId="list" qsTypeId="urn:microsoft.com/office/officeart/2005/8/quickstyle/simple2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95164BBA-98B4-43ED-9022-FBDE27BB0EEE}">
      <dgm:prSet phldrT="[Testo]" custT="1"/>
      <dgm:spPr/>
      <dgm:t>
        <a:bodyPr/>
        <a:lstStyle/>
        <a:p>
          <a:r>
            <a:rPr lang="it-IT" sz="36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itchFamily="34" charset="0"/>
            </a:rPr>
            <a:t>Pensione di Vecchiaia</a:t>
          </a:r>
          <a:endParaRPr lang="it-IT" sz="3600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ndara" pitchFamily="34" charset="0"/>
          </a:endParaRPr>
        </a:p>
      </dgm:t>
    </dgm:pt>
    <dgm:pt modelId="{959A7B9D-2822-47DA-BA2B-87E5BB8853C1}" type="parTrans" cxnId="{0BA55808-2DDC-4799-868C-5B8DB2A44677}">
      <dgm:prSet/>
      <dgm:spPr/>
      <dgm:t>
        <a:bodyPr/>
        <a:lstStyle/>
        <a:p>
          <a:endParaRPr lang="it-IT"/>
        </a:p>
      </dgm:t>
    </dgm:pt>
    <dgm:pt modelId="{47F0D41E-F20B-49A6-BECB-9974A20D30A9}" type="sibTrans" cxnId="{0BA55808-2DDC-4799-868C-5B8DB2A44677}">
      <dgm:prSet/>
      <dgm:spPr/>
      <dgm:t>
        <a:bodyPr/>
        <a:lstStyle/>
        <a:p>
          <a:endParaRPr lang="it-IT"/>
        </a:p>
      </dgm:t>
    </dgm:pt>
    <dgm:pt modelId="{04DF6BE0-68C2-4B77-9A5B-125E76033438}">
      <dgm:prSet phldrT="[Testo]" custT="1"/>
      <dgm:spPr/>
      <dgm:t>
        <a:bodyPr/>
        <a:lstStyle/>
        <a:p>
          <a:r>
            <a:rPr lang="it-IT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UOMINI</a:t>
          </a:r>
        </a:p>
        <a:p>
          <a:r>
            <a:rPr lang="it-IT" sz="2000" dirty="0" smtClean="0"/>
            <a:t>66 anni e 3 mesi</a:t>
          </a:r>
        </a:p>
        <a:p>
          <a:r>
            <a:rPr lang="it-IT" sz="2000" dirty="0" smtClean="0"/>
            <a:t>20 anni </a:t>
          </a:r>
          <a:r>
            <a:rPr lang="it-IT" sz="1800" dirty="0" smtClean="0"/>
            <a:t>di </a:t>
          </a:r>
          <a:r>
            <a:rPr lang="it-IT" sz="2000" dirty="0" smtClean="0"/>
            <a:t>contributi</a:t>
          </a:r>
          <a:endParaRPr lang="it-IT" sz="2000" dirty="0"/>
        </a:p>
      </dgm:t>
    </dgm:pt>
    <dgm:pt modelId="{0706F604-31D2-4CFF-ADCA-B9AC7B71FCCF}" type="parTrans" cxnId="{8125E5F5-D03B-486B-9875-324BD25DBED5}">
      <dgm:prSet/>
      <dgm:spPr/>
      <dgm:t>
        <a:bodyPr/>
        <a:lstStyle/>
        <a:p>
          <a:endParaRPr lang="it-IT"/>
        </a:p>
      </dgm:t>
    </dgm:pt>
    <dgm:pt modelId="{2A82E322-C6D4-406A-93AE-E3842088BA64}" type="sibTrans" cxnId="{8125E5F5-D03B-486B-9875-324BD25DBED5}">
      <dgm:prSet/>
      <dgm:spPr/>
      <dgm:t>
        <a:bodyPr/>
        <a:lstStyle/>
        <a:p>
          <a:endParaRPr lang="it-IT"/>
        </a:p>
      </dgm:t>
    </dgm:pt>
    <dgm:pt modelId="{B1B7CB37-9C3F-4653-8E12-7427651CB00D}">
      <dgm:prSet phldrT="[Testo]" custT="1"/>
      <dgm:spPr>
        <a:solidFill>
          <a:srgbClr val="FF4747"/>
        </a:solidFill>
      </dgm:spPr>
      <dgm:t>
        <a:bodyPr/>
        <a:lstStyle/>
        <a:p>
          <a:r>
            <a:rPr lang="it-IT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DONNE</a:t>
          </a:r>
        </a:p>
        <a:p>
          <a:r>
            <a:rPr lang="it-IT" sz="2000" dirty="0" smtClean="0"/>
            <a:t>66 anni e 3 mesi</a:t>
          </a:r>
        </a:p>
        <a:p>
          <a:r>
            <a:rPr lang="it-IT" sz="2000" dirty="0" smtClean="0"/>
            <a:t>20 anni </a:t>
          </a:r>
          <a:r>
            <a:rPr lang="it-IT" sz="1800" dirty="0" smtClean="0"/>
            <a:t>di </a:t>
          </a:r>
          <a:r>
            <a:rPr lang="it-IT" sz="2000" dirty="0" smtClean="0"/>
            <a:t>contributi</a:t>
          </a:r>
          <a:endParaRPr lang="it-IT" sz="2800" dirty="0"/>
        </a:p>
      </dgm:t>
    </dgm:pt>
    <dgm:pt modelId="{27624422-1BE9-45AD-ACC1-C7BF226D4C06}" type="parTrans" cxnId="{30ABDFD6-50E8-4B95-B6D3-8C27822A02C6}">
      <dgm:prSet/>
      <dgm:spPr/>
      <dgm:t>
        <a:bodyPr/>
        <a:lstStyle/>
        <a:p>
          <a:endParaRPr lang="it-IT"/>
        </a:p>
      </dgm:t>
    </dgm:pt>
    <dgm:pt modelId="{A8CB4B68-4114-4636-B40B-EA3FBC596280}" type="sibTrans" cxnId="{30ABDFD6-50E8-4B95-B6D3-8C27822A02C6}">
      <dgm:prSet/>
      <dgm:spPr/>
      <dgm:t>
        <a:bodyPr/>
        <a:lstStyle/>
        <a:p>
          <a:endParaRPr lang="it-IT"/>
        </a:p>
      </dgm:t>
    </dgm:pt>
    <dgm:pt modelId="{09F32C08-AF4C-476F-A9DC-8DE3CBD4A290}">
      <dgm:prSet phldrT="[Testo]"/>
      <dgm:spPr>
        <a:solidFill>
          <a:schemeClr val="accent5">
            <a:lumMod val="60000"/>
            <a:lumOff val="40000"/>
          </a:schemeClr>
        </a:solidFill>
      </dgm:spPr>
      <dgm:t>
        <a:bodyPr/>
        <a:lstStyle/>
        <a:p>
          <a:r>
            <a:rPr lang="it-IT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itchFamily="34" charset="0"/>
            </a:rPr>
            <a:t>Pensione Anticipata</a:t>
          </a:r>
          <a:endParaRPr lang="it-IT" dirty="0"/>
        </a:p>
      </dgm:t>
    </dgm:pt>
    <dgm:pt modelId="{95A0640F-3FB2-4C00-8FCE-F04E3EC1F0EA}" type="parTrans" cxnId="{0CE123D6-F0EE-4432-ADE6-7733A4C675BF}">
      <dgm:prSet/>
      <dgm:spPr/>
      <dgm:t>
        <a:bodyPr/>
        <a:lstStyle/>
        <a:p>
          <a:endParaRPr lang="it-IT"/>
        </a:p>
      </dgm:t>
    </dgm:pt>
    <dgm:pt modelId="{1956FB0E-231E-4905-8297-8D78DA3F5A36}" type="sibTrans" cxnId="{0CE123D6-F0EE-4432-ADE6-7733A4C675BF}">
      <dgm:prSet/>
      <dgm:spPr/>
      <dgm:t>
        <a:bodyPr/>
        <a:lstStyle/>
        <a:p>
          <a:endParaRPr lang="it-IT"/>
        </a:p>
      </dgm:t>
    </dgm:pt>
    <dgm:pt modelId="{F6C4F03F-B73C-4933-8F39-155C30F6E1D2}">
      <dgm:prSet phldrT="[Testo]" custT="1"/>
      <dgm:spPr/>
      <dgm:t>
        <a:bodyPr/>
        <a:lstStyle/>
        <a:p>
          <a:r>
            <a:rPr lang="it-IT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UOMINI</a:t>
          </a:r>
        </a:p>
        <a:p>
          <a:r>
            <a:rPr lang="it-IT" sz="2400" dirty="0" smtClean="0"/>
            <a:t>42,5 anni di contributi</a:t>
          </a:r>
          <a:endParaRPr lang="it-IT" sz="2400" dirty="0"/>
        </a:p>
      </dgm:t>
    </dgm:pt>
    <dgm:pt modelId="{53775118-744A-4E33-9A3B-9B5B2CE96C71}" type="parTrans" cxnId="{B191F79F-0CBD-446A-930F-D77C3CA609EC}">
      <dgm:prSet/>
      <dgm:spPr/>
      <dgm:t>
        <a:bodyPr/>
        <a:lstStyle/>
        <a:p>
          <a:endParaRPr lang="it-IT"/>
        </a:p>
      </dgm:t>
    </dgm:pt>
    <dgm:pt modelId="{6759BB1C-73C4-4705-9734-F34A4EEF936E}" type="sibTrans" cxnId="{B191F79F-0CBD-446A-930F-D77C3CA609EC}">
      <dgm:prSet/>
      <dgm:spPr/>
      <dgm:t>
        <a:bodyPr/>
        <a:lstStyle/>
        <a:p>
          <a:endParaRPr lang="it-IT"/>
        </a:p>
      </dgm:t>
    </dgm:pt>
    <dgm:pt modelId="{9889C774-CA2A-4F91-937E-4A1A06343A35}">
      <dgm:prSet phldrT="[Testo]" custT="1"/>
      <dgm:spPr>
        <a:solidFill>
          <a:srgbClr val="FF4747"/>
        </a:solidFill>
      </dgm:spPr>
      <dgm:t>
        <a:bodyPr/>
        <a:lstStyle/>
        <a:p>
          <a:r>
            <a:rPr lang="it-IT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DONNE</a:t>
          </a:r>
        </a:p>
        <a:p>
          <a:r>
            <a:rPr lang="it-IT" sz="2400" dirty="0" smtClean="0"/>
            <a:t>41,5 anni di contributi</a:t>
          </a:r>
          <a:endParaRPr lang="it-IT" sz="3200" dirty="0"/>
        </a:p>
      </dgm:t>
    </dgm:pt>
    <dgm:pt modelId="{FBC33B5C-CBBC-4E56-85E2-33BCE3B33E0D}" type="parTrans" cxnId="{52EEABDC-B67D-41CA-90C7-8A4A8F141D92}">
      <dgm:prSet/>
      <dgm:spPr/>
      <dgm:t>
        <a:bodyPr/>
        <a:lstStyle/>
        <a:p>
          <a:endParaRPr lang="it-IT"/>
        </a:p>
      </dgm:t>
    </dgm:pt>
    <dgm:pt modelId="{5F04A6CD-7CA8-464C-A2A9-DB6DF4240636}" type="sibTrans" cxnId="{52EEABDC-B67D-41CA-90C7-8A4A8F141D92}">
      <dgm:prSet/>
      <dgm:spPr/>
      <dgm:t>
        <a:bodyPr/>
        <a:lstStyle/>
        <a:p>
          <a:endParaRPr lang="it-IT"/>
        </a:p>
      </dgm:t>
    </dgm:pt>
    <dgm:pt modelId="{735F758D-7EE4-4CCA-A1FA-D668430B7696}">
      <dgm:prSet phldrT="[Testo]" custT="1"/>
      <dgm:spPr>
        <a:solidFill>
          <a:schemeClr val="accent5">
            <a:lumMod val="20000"/>
            <a:lumOff val="80000"/>
          </a:schemeClr>
        </a:solidFill>
      </dgm:spPr>
      <dgm:t>
        <a:bodyPr/>
        <a:lstStyle/>
        <a:p>
          <a:pPr>
            <a:spcAft>
              <a:spcPts val="0"/>
            </a:spcAft>
          </a:pPr>
          <a:r>
            <a:rPr lang="it-IT" sz="32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itchFamily="34" charset="0"/>
            </a:rPr>
            <a:t>Pensione di Anzianità</a:t>
          </a:r>
        </a:p>
        <a:p>
          <a:pPr>
            <a:spcAft>
              <a:spcPts val="0"/>
            </a:spcAft>
          </a:pPr>
          <a:r>
            <a:rPr lang="it-IT" sz="1600" dirty="0" smtClean="0">
              <a:solidFill>
                <a:srgbClr val="002060"/>
              </a:solidFill>
              <a:effectLst/>
              <a:latin typeface="Candara" pitchFamily="34" charset="0"/>
            </a:rPr>
            <a:t>(In esaurimento dal 2015)</a:t>
          </a:r>
          <a:endParaRPr lang="it-IT" sz="1600" dirty="0">
            <a:effectLst/>
          </a:endParaRPr>
        </a:p>
      </dgm:t>
    </dgm:pt>
    <dgm:pt modelId="{1252A172-E52B-4090-9E2C-DDFD2604D811}" type="parTrans" cxnId="{381FD995-01DC-4CCC-B46B-878F68B92F25}">
      <dgm:prSet/>
      <dgm:spPr/>
      <dgm:t>
        <a:bodyPr/>
        <a:lstStyle/>
        <a:p>
          <a:endParaRPr lang="it-IT"/>
        </a:p>
      </dgm:t>
    </dgm:pt>
    <dgm:pt modelId="{6953BC34-587E-4611-9626-ACC25B2FC9FD}" type="sibTrans" cxnId="{381FD995-01DC-4CCC-B46B-878F68B92F25}">
      <dgm:prSet/>
      <dgm:spPr/>
      <dgm:t>
        <a:bodyPr/>
        <a:lstStyle/>
        <a:p>
          <a:endParaRPr lang="it-IT"/>
        </a:p>
      </dgm:t>
    </dgm:pt>
    <dgm:pt modelId="{3E90E865-4458-42E0-86EA-8E1DCBB9148F}">
      <dgm:prSet phldrT="[Testo]" custT="1"/>
      <dgm:spPr/>
      <dgm:t>
        <a:bodyPr/>
        <a:lstStyle/>
        <a:p>
          <a:r>
            <a:rPr lang="it-IT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UOMINI</a:t>
          </a:r>
        </a:p>
        <a:p>
          <a:r>
            <a:rPr lang="it-IT" sz="2800" dirty="0" smtClean="0"/>
            <a:t>NO</a:t>
          </a:r>
          <a:endParaRPr lang="it-IT" sz="2800" dirty="0"/>
        </a:p>
      </dgm:t>
    </dgm:pt>
    <dgm:pt modelId="{8888A21D-329E-4A9D-A20B-A20606771BD6}" type="parTrans" cxnId="{65339D19-AF36-40C0-A092-450F58994128}">
      <dgm:prSet/>
      <dgm:spPr/>
      <dgm:t>
        <a:bodyPr/>
        <a:lstStyle/>
        <a:p>
          <a:endParaRPr lang="it-IT"/>
        </a:p>
      </dgm:t>
    </dgm:pt>
    <dgm:pt modelId="{741C7303-BFA3-4038-9A59-99C1E9C22A89}" type="sibTrans" cxnId="{65339D19-AF36-40C0-A092-450F58994128}">
      <dgm:prSet/>
      <dgm:spPr/>
      <dgm:t>
        <a:bodyPr/>
        <a:lstStyle/>
        <a:p>
          <a:endParaRPr lang="it-IT"/>
        </a:p>
      </dgm:t>
    </dgm:pt>
    <dgm:pt modelId="{13A1C8AC-466A-4A08-9803-501C3E6804B8}">
      <dgm:prSet phldrT="[Testo]" custT="1"/>
      <dgm:spPr>
        <a:solidFill>
          <a:srgbClr val="FF4747"/>
        </a:solidFill>
      </dgm:spPr>
      <dgm:t>
        <a:bodyPr/>
        <a:lstStyle/>
        <a:p>
          <a:r>
            <a:rPr lang="it-IT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DONNE</a:t>
          </a:r>
        </a:p>
        <a:p>
          <a:r>
            <a:rPr lang="it-IT" sz="1800" dirty="0" smtClean="0"/>
            <a:t>57 anni e 3 mesi</a:t>
          </a:r>
        </a:p>
        <a:p>
          <a:r>
            <a:rPr lang="it-IT" sz="1800" dirty="0" smtClean="0"/>
            <a:t>35 anni </a:t>
          </a:r>
          <a:r>
            <a:rPr lang="it-IT" sz="1600" dirty="0" smtClean="0"/>
            <a:t>di</a:t>
          </a:r>
          <a:r>
            <a:rPr lang="it-IT" sz="1800" dirty="0" smtClean="0"/>
            <a:t> contributi </a:t>
          </a:r>
          <a:r>
            <a:rPr lang="it-IT" sz="1600" dirty="0" smtClean="0"/>
            <a:t>(con opzione al regime contributivo e requisiti al 30/12/2014)</a:t>
          </a:r>
          <a:endParaRPr lang="it-IT" sz="1600" dirty="0"/>
        </a:p>
      </dgm:t>
    </dgm:pt>
    <dgm:pt modelId="{BF0E9C2D-5958-4A7C-8AA1-90F280BA7890}" type="parTrans" cxnId="{2C65C2A4-E5E7-401C-A1C8-A47F8AB33AE7}">
      <dgm:prSet/>
      <dgm:spPr/>
      <dgm:t>
        <a:bodyPr/>
        <a:lstStyle/>
        <a:p>
          <a:endParaRPr lang="it-IT"/>
        </a:p>
      </dgm:t>
    </dgm:pt>
    <dgm:pt modelId="{85A4957C-861F-4764-A3B3-C85A4CCA5C91}" type="sibTrans" cxnId="{2C65C2A4-E5E7-401C-A1C8-A47F8AB33AE7}">
      <dgm:prSet/>
      <dgm:spPr/>
      <dgm:t>
        <a:bodyPr/>
        <a:lstStyle/>
        <a:p>
          <a:endParaRPr lang="it-IT"/>
        </a:p>
      </dgm:t>
    </dgm:pt>
    <dgm:pt modelId="{501A15D3-3076-4664-825B-D7BC3797B39B}" type="pres">
      <dgm:prSet presAssocID="{FD8C1A4C-987E-4B60-90A5-5E3AA2B182EC}" presName="theList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BC13482A-552D-4FB5-8CC1-4E081016C7B7}" type="pres">
      <dgm:prSet presAssocID="{95164BBA-98B4-43ED-9022-FBDE27BB0EEE}" presName="compNode" presStyleCnt="0"/>
      <dgm:spPr/>
    </dgm:pt>
    <dgm:pt modelId="{C3981D30-0D82-4277-A03E-709D08A52B4B}" type="pres">
      <dgm:prSet presAssocID="{95164BBA-98B4-43ED-9022-FBDE27BB0EEE}" presName="aNode" presStyleLbl="bgShp" presStyleIdx="0" presStyleCnt="3"/>
      <dgm:spPr/>
      <dgm:t>
        <a:bodyPr/>
        <a:lstStyle/>
        <a:p>
          <a:endParaRPr lang="it-IT"/>
        </a:p>
      </dgm:t>
    </dgm:pt>
    <dgm:pt modelId="{4C2EE1B5-AE84-487D-821D-4CCD28D68192}" type="pres">
      <dgm:prSet presAssocID="{95164BBA-98B4-43ED-9022-FBDE27BB0EEE}" presName="textNode" presStyleLbl="bgShp" presStyleIdx="0" presStyleCnt="3"/>
      <dgm:spPr/>
      <dgm:t>
        <a:bodyPr/>
        <a:lstStyle/>
        <a:p>
          <a:endParaRPr lang="it-IT"/>
        </a:p>
      </dgm:t>
    </dgm:pt>
    <dgm:pt modelId="{26D013D1-B6B1-485A-9114-88DED024B747}" type="pres">
      <dgm:prSet presAssocID="{95164BBA-98B4-43ED-9022-FBDE27BB0EEE}" presName="compChildNode" presStyleCnt="0"/>
      <dgm:spPr/>
    </dgm:pt>
    <dgm:pt modelId="{6E12A74E-F607-4EC3-A1D4-C15F855A3CC0}" type="pres">
      <dgm:prSet presAssocID="{95164BBA-98B4-43ED-9022-FBDE27BB0EEE}" presName="theInnerList" presStyleCnt="0"/>
      <dgm:spPr/>
    </dgm:pt>
    <dgm:pt modelId="{452AC09C-75CE-4B52-8047-1B989B132EDC}" type="pres">
      <dgm:prSet presAssocID="{04DF6BE0-68C2-4B77-9A5B-125E76033438}" presName="childNode" presStyleLbl="node1" presStyleIdx="0" presStyleCnt="6" custScaleX="110322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12A0645B-A30D-4C9C-9DD0-914C167257BA}" type="pres">
      <dgm:prSet presAssocID="{04DF6BE0-68C2-4B77-9A5B-125E76033438}" presName="aSpace2" presStyleCnt="0"/>
      <dgm:spPr/>
    </dgm:pt>
    <dgm:pt modelId="{9171474B-C47A-4B3F-823F-A5F4AAEC557C}" type="pres">
      <dgm:prSet presAssocID="{B1B7CB37-9C3F-4653-8E12-7427651CB00D}" presName="childNode" presStyleLbl="node1" presStyleIdx="1" presStyleCnt="6" custScaleX="110322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49A916E6-348D-4D84-95DA-66AC56157874}" type="pres">
      <dgm:prSet presAssocID="{95164BBA-98B4-43ED-9022-FBDE27BB0EEE}" presName="aSpace" presStyleCnt="0"/>
      <dgm:spPr/>
    </dgm:pt>
    <dgm:pt modelId="{DDA090C5-4CF9-4401-BD9C-68B7C93E4E37}" type="pres">
      <dgm:prSet presAssocID="{09F32C08-AF4C-476F-A9DC-8DE3CBD4A290}" presName="compNode" presStyleCnt="0"/>
      <dgm:spPr/>
    </dgm:pt>
    <dgm:pt modelId="{77E11967-CA53-4D78-9938-10CE470D3DEE}" type="pres">
      <dgm:prSet presAssocID="{09F32C08-AF4C-476F-A9DC-8DE3CBD4A290}" presName="aNode" presStyleLbl="bgShp" presStyleIdx="1" presStyleCnt="3"/>
      <dgm:spPr/>
      <dgm:t>
        <a:bodyPr/>
        <a:lstStyle/>
        <a:p>
          <a:endParaRPr lang="it-IT"/>
        </a:p>
      </dgm:t>
    </dgm:pt>
    <dgm:pt modelId="{427848E1-B1DF-4ACD-916B-17BA550970FC}" type="pres">
      <dgm:prSet presAssocID="{09F32C08-AF4C-476F-A9DC-8DE3CBD4A290}" presName="textNode" presStyleLbl="bgShp" presStyleIdx="1" presStyleCnt="3"/>
      <dgm:spPr/>
      <dgm:t>
        <a:bodyPr/>
        <a:lstStyle/>
        <a:p>
          <a:endParaRPr lang="it-IT"/>
        </a:p>
      </dgm:t>
    </dgm:pt>
    <dgm:pt modelId="{C4264C7F-E364-420D-8C0B-9B8931C01DF9}" type="pres">
      <dgm:prSet presAssocID="{09F32C08-AF4C-476F-A9DC-8DE3CBD4A290}" presName="compChildNode" presStyleCnt="0"/>
      <dgm:spPr/>
    </dgm:pt>
    <dgm:pt modelId="{F3F8A302-F82A-472D-A1FD-F67E26725B69}" type="pres">
      <dgm:prSet presAssocID="{09F32C08-AF4C-476F-A9DC-8DE3CBD4A290}" presName="theInnerList" presStyleCnt="0"/>
      <dgm:spPr/>
    </dgm:pt>
    <dgm:pt modelId="{F35DC395-70F5-44FF-898A-5ED68725E904}" type="pres">
      <dgm:prSet presAssocID="{F6C4F03F-B73C-4933-8F39-155C30F6E1D2}" presName="childNode" presStyleLbl="node1" presStyleIdx="2" presStyleCnt="6" custScaleX="11027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2040AAA8-CA82-43C1-8568-1DC882D0A3DB}" type="pres">
      <dgm:prSet presAssocID="{F6C4F03F-B73C-4933-8F39-155C30F6E1D2}" presName="aSpace2" presStyleCnt="0"/>
      <dgm:spPr/>
    </dgm:pt>
    <dgm:pt modelId="{1CBD86B3-E1EB-4EDE-B4F4-F01581AE30B9}" type="pres">
      <dgm:prSet presAssocID="{9889C774-CA2A-4F91-937E-4A1A06343A35}" presName="childNode" presStyleLbl="node1" presStyleIdx="3" presStyleCnt="6" custScaleX="11027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3840CCBA-C020-4498-A611-4EF6883504C2}" type="pres">
      <dgm:prSet presAssocID="{09F32C08-AF4C-476F-A9DC-8DE3CBD4A290}" presName="aSpace" presStyleCnt="0"/>
      <dgm:spPr/>
    </dgm:pt>
    <dgm:pt modelId="{49592CC9-DB49-4BBC-9878-B0A4ACD818F8}" type="pres">
      <dgm:prSet presAssocID="{735F758D-7EE4-4CCA-A1FA-D668430B7696}" presName="compNode" presStyleCnt="0"/>
      <dgm:spPr/>
    </dgm:pt>
    <dgm:pt modelId="{7A8227C8-9B0C-4D0E-BC36-05324AE7F860}" type="pres">
      <dgm:prSet presAssocID="{735F758D-7EE4-4CCA-A1FA-D668430B7696}" presName="aNode" presStyleLbl="bgShp" presStyleIdx="2" presStyleCnt="3"/>
      <dgm:spPr/>
      <dgm:t>
        <a:bodyPr/>
        <a:lstStyle/>
        <a:p>
          <a:endParaRPr lang="it-IT"/>
        </a:p>
      </dgm:t>
    </dgm:pt>
    <dgm:pt modelId="{131F58E9-6B24-4A40-9A7A-F511C2F40BA1}" type="pres">
      <dgm:prSet presAssocID="{735F758D-7EE4-4CCA-A1FA-D668430B7696}" presName="textNode" presStyleLbl="bgShp" presStyleIdx="2" presStyleCnt="3"/>
      <dgm:spPr/>
      <dgm:t>
        <a:bodyPr/>
        <a:lstStyle/>
        <a:p>
          <a:endParaRPr lang="it-IT"/>
        </a:p>
      </dgm:t>
    </dgm:pt>
    <dgm:pt modelId="{03656DDF-5A36-49B8-85E4-F24838E1B00E}" type="pres">
      <dgm:prSet presAssocID="{735F758D-7EE4-4CCA-A1FA-D668430B7696}" presName="compChildNode" presStyleCnt="0"/>
      <dgm:spPr/>
    </dgm:pt>
    <dgm:pt modelId="{959C12AC-A7CB-4F5E-BB50-E5D91740F35A}" type="pres">
      <dgm:prSet presAssocID="{735F758D-7EE4-4CCA-A1FA-D668430B7696}" presName="theInnerList" presStyleCnt="0"/>
      <dgm:spPr/>
    </dgm:pt>
    <dgm:pt modelId="{339944BA-57FE-4F8D-978F-D58ABBF651FD}" type="pres">
      <dgm:prSet presAssocID="{3E90E865-4458-42E0-86EA-8E1DCBB9148F}" presName="childNode" presStyleLbl="node1" presStyleIdx="4" presStyleCnt="6" custScaleX="110229" custScaleY="79239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B8D158CF-490F-4B29-9E08-9EDBA4FCF67E}" type="pres">
      <dgm:prSet presAssocID="{3E90E865-4458-42E0-86EA-8E1DCBB9148F}" presName="aSpace2" presStyleCnt="0"/>
      <dgm:spPr/>
    </dgm:pt>
    <dgm:pt modelId="{59854699-3860-4C6F-8143-2A1CFDE8EF55}" type="pres">
      <dgm:prSet presAssocID="{13A1C8AC-466A-4A08-9803-501C3E6804B8}" presName="childNode" presStyleLbl="node1" presStyleIdx="5" presStyleCnt="6" custScaleX="110229" custScaleY="126266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72CA7D1E-F6A5-409C-A6C1-3533DA2EEABA}" type="presOf" srcId="{F6C4F03F-B73C-4933-8F39-155C30F6E1D2}" destId="{F35DC395-70F5-44FF-898A-5ED68725E904}" srcOrd="0" destOrd="0" presId="urn:microsoft.com/office/officeart/2005/8/layout/lProcess2"/>
    <dgm:cxn modelId="{30ABDFD6-50E8-4B95-B6D3-8C27822A02C6}" srcId="{95164BBA-98B4-43ED-9022-FBDE27BB0EEE}" destId="{B1B7CB37-9C3F-4653-8E12-7427651CB00D}" srcOrd="1" destOrd="0" parTransId="{27624422-1BE9-45AD-ACC1-C7BF226D4C06}" sibTransId="{A8CB4B68-4114-4636-B40B-EA3FBC596280}"/>
    <dgm:cxn modelId="{0CE123D6-F0EE-4432-ADE6-7733A4C675BF}" srcId="{FD8C1A4C-987E-4B60-90A5-5E3AA2B182EC}" destId="{09F32C08-AF4C-476F-A9DC-8DE3CBD4A290}" srcOrd="1" destOrd="0" parTransId="{95A0640F-3FB2-4C00-8FCE-F04E3EC1F0EA}" sibTransId="{1956FB0E-231E-4905-8297-8D78DA3F5A36}"/>
    <dgm:cxn modelId="{55D01E51-C106-4892-B01C-D823DC9A4C1A}" type="presOf" srcId="{735F758D-7EE4-4CCA-A1FA-D668430B7696}" destId="{7A8227C8-9B0C-4D0E-BC36-05324AE7F860}" srcOrd="0" destOrd="0" presId="urn:microsoft.com/office/officeart/2005/8/layout/lProcess2"/>
    <dgm:cxn modelId="{0BA55808-2DDC-4799-868C-5B8DB2A44677}" srcId="{FD8C1A4C-987E-4B60-90A5-5E3AA2B182EC}" destId="{95164BBA-98B4-43ED-9022-FBDE27BB0EEE}" srcOrd="0" destOrd="0" parTransId="{959A7B9D-2822-47DA-BA2B-87E5BB8853C1}" sibTransId="{47F0D41E-F20B-49A6-BECB-9974A20D30A9}"/>
    <dgm:cxn modelId="{8125E5F5-D03B-486B-9875-324BD25DBED5}" srcId="{95164BBA-98B4-43ED-9022-FBDE27BB0EEE}" destId="{04DF6BE0-68C2-4B77-9A5B-125E76033438}" srcOrd="0" destOrd="0" parTransId="{0706F604-31D2-4CFF-ADCA-B9AC7B71FCCF}" sibTransId="{2A82E322-C6D4-406A-93AE-E3842088BA64}"/>
    <dgm:cxn modelId="{FCF5829B-D68C-4505-A6FC-5CD855163188}" type="presOf" srcId="{04DF6BE0-68C2-4B77-9A5B-125E76033438}" destId="{452AC09C-75CE-4B52-8047-1B989B132EDC}" srcOrd="0" destOrd="0" presId="urn:microsoft.com/office/officeart/2005/8/layout/lProcess2"/>
    <dgm:cxn modelId="{15B11ED5-CAF7-45D3-B448-375905CF5C39}" type="presOf" srcId="{95164BBA-98B4-43ED-9022-FBDE27BB0EEE}" destId="{4C2EE1B5-AE84-487D-821D-4CCD28D68192}" srcOrd="1" destOrd="0" presId="urn:microsoft.com/office/officeart/2005/8/layout/lProcess2"/>
    <dgm:cxn modelId="{D07547D5-FF74-41EE-8B04-D1ACDF80A103}" type="presOf" srcId="{95164BBA-98B4-43ED-9022-FBDE27BB0EEE}" destId="{C3981D30-0D82-4277-A03E-709D08A52B4B}" srcOrd="0" destOrd="0" presId="urn:microsoft.com/office/officeart/2005/8/layout/lProcess2"/>
    <dgm:cxn modelId="{65339D19-AF36-40C0-A092-450F58994128}" srcId="{735F758D-7EE4-4CCA-A1FA-D668430B7696}" destId="{3E90E865-4458-42E0-86EA-8E1DCBB9148F}" srcOrd="0" destOrd="0" parTransId="{8888A21D-329E-4A9D-A20B-A20606771BD6}" sibTransId="{741C7303-BFA3-4038-9A59-99C1E9C22A89}"/>
    <dgm:cxn modelId="{2C65C2A4-E5E7-401C-A1C8-A47F8AB33AE7}" srcId="{735F758D-7EE4-4CCA-A1FA-D668430B7696}" destId="{13A1C8AC-466A-4A08-9803-501C3E6804B8}" srcOrd="1" destOrd="0" parTransId="{BF0E9C2D-5958-4A7C-8AA1-90F280BA7890}" sibTransId="{85A4957C-861F-4764-A3B3-C85A4CCA5C91}"/>
    <dgm:cxn modelId="{0C765FF2-F950-444A-92E7-8B55533849FE}" type="presOf" srcId="{3E90E865-4458-42E0-86EA-8E1DCBB9148F}" destId="{339944BA-57FE-4F8D-978F-D58ABBF651FD}" srcOrd="0" destOrd="0" presId="urn:microsoft.com/office/officeart/2005/8/layout/lProcess2"/>
    <dgm:cxn modelId="{381FD995-01DC-4CCC-B46B-878F68B92F25}" srcId="{FD8C1A4C-987E-4B60-90A5-5E3AA2B182EC}" destId="{735F758D-7EE4-4CCA-A1FA-D668430B7696}" srcOrd="2" destOrd="0" parTransId="{1252A172-E52B-4090-9E2C-DDFD2604D811}" sibTransId="{6953BC34-587E-4611-9626-ACC25B2FC9FD}"/>
    <dgm:cxn modelId="{B191F79F-0CBD-446A-930F-D77C3CA609EC}" srcId="{09F32C08-AF4C-476F-A9DC-8DE3CBD4A290}" destId="{F6C4F03F-B73C-4933-8F39-155C30F6E1D2}" srcOrd="0" destOrd="0" parTransId="{53775118-744A-4E33-9A3B-9B5B2CE96C71}" sibTransId="{6759BB1C-73C4-4705-9734-F34A4EEF936E}"/>
    <dgm:cxn modelId="{40A6BF52-CBDB-4E07-A347-64EF1251A717}" type="presOf" srcId="{13A1C8AC-466A-4A08-9803-501C3E6804B8}" destId="{59854699-3860-4C6F-8143-2A1CFDE8EF55}" srcOrd="0" destOrd="0" presId="urn:microsoft.com/office/officeart/2005/8/layout/lProcess2"/>
    <dgm:cxn modelId="{BFF90E91-0C18-4DD9-8499-8B90A7438A55}" type="presOf" srcId="{09F32C08-AF4C-476F-A9DC-8DE3CBD4A290}" destId="{77E11967-CA53-4D78-9938-10CE470D3DEE}" srcOrd="0" destOrd="0" presId="urn:microsoft.com/office/officeart/2005/8/layout/lProcess2"/>
    <dgm:cxn modelId="{34169071-6031-44D1-8BD2-CDB5012156DB}" type="presOf" srcId="{B1B7CB37-9C3F-4653-8E12-7427651CB00D}" destId="{9171474B-C47A-4B3F-823F-A5F4AAEC557C}" srcOrd="0" destOrd="0" presId="urn:microsoft.com/office/officeart/2005/8/layout/lProcess2"/>
    <dgm:cxn modelId="{4B2F799A-45BB-46AC-9910-DC199D2E52C0}" type="presOf" srcId="{09F32C08-AF4C-476F-A9DC-8DE3CBD4A290}" destId="{427848E1-B1DF-4ACD-916B-17BA550970FC}" srcOrd="1" destOrd="0" presId="urn:microsoft.com/office/officeart/2005/8/layout/lProcess2"/>
    <dgm:cxn modelId="{C0FD5E68-1F49-4109-8975-51A31C59D986}" type="presOf" srcId="{FD8C1A4C-987E-4B60-90A5-5E3AA2B182EC}" destId="{501A15D3-3076-4664-825B-D7BC3797B39B}" srcOrd="0" destOrd="0" presId="urn:microsoft.com/office/officeart/2005/8/layout/lProcess2"/>
    <dgm:cxn modelId="{03C883D9-F083-4479-8EA7-6E93DE041702}" type="presOf" srcId="{9889C774-CA2A-4F91-937E-4A1A06343A35}" destId="{1CBD86B3-E1EB-4EDE-B4F4-F01581AE30B9}" srcOrd="0" destOrd="0" presId="urn:microsoft.com/office/officeart/2005/8/layout/lProcess2"/>
    <dgm:cxn modelId="{39CB66BE-D75B-4CB6-825C-E041F192C58F}" type="presOf" srcId="{735F758D-7EE4-4CCA-A1FA-D668430B7696}" destId="{131F58E9-6B24-4A40-9A7A-F511C2F40BA1}" srcOrd="1" destOrd="0" presId="urn:microsoft.com/office/officeart/2005/8/layout/lProcess2"/>
    <dgm:cxn modelId="{52EEABDC-B67D-41CA-90C7-8A4A8F141D92}" srcId="{09F32C08-AF4C-476F-A9DC-8DE3CBD4A290}" destId="{9889C774-CA2A-4F91-937E-4A1A06343A35}" srcOrd="1" destOrd="0" parTransId="{FBC33B5C-CBBC-4E56-85E2-33BCE3B33E0D}" sibTransId="{5F04A6CD-7CA8-464C-A2A9-DB6DF4240636}"/>
    <dgm:cxn modelId="{9484FC95-4C03-4A57-8925-EFC2215F5349}" type="presParOf" srcId="{501A15D3-3076-4664-825B-D7BC3797B39B}" destId="{BC13482A-552D-4FB5-8CC1-4E081016C7B7}" srcOrd="0" destOrd="0" presId="urn:microsoft.com/office/officeart/2005/8/layout/lProcess2"/>
    <dgm:cxn modelId="{5F88EDCD-1DCC-4781-86C5-8EEB063B3816}" type="presParOf" srcId="{BC13482A-552D-4FB5-8CC1-4E081016C7B7}" destId="{C3981D30-0D82-4277-A03E-709D08A52B4B}" srcOrd="0" destOrd="0" presId="urn:microsoft.com/office/officeart/2005/8/layout/lProcess2"/>
    <dgm:cxn modelId="{150FE02D-831A-4A1C-9730-5C8FF24587D7}" type="presParOf" srcId="{BC13482A-552D-4FB5-8CC1-4E081016C7B7}" destId="{4C2EE1B5-AE84-487D-821D-4CCD28D68192}" srcOrd="1" destOrd="0" presId="urn:microsoft.com/office/officeart/2005/8/layout/lProcess2"/>
    <dgm:cxn modelId="{C38C314B-4203-4C9C-ACD7-C15209FE9A38}" type="presParOf" srcId="{BC13482A-552D-4FB5-8CC1-4E081016C7B7}" destId="{26D013D1-B6B1-485A-9114-88DED024B747}" srcOrd="2" destOrd="0" presId="urn:microsoft.com/office/officeart/2005/8/layout/lProcess2"/>
    <dgm:cxn modelId="{FB984A65-01D9-4442-95C1-70B609E8C1E0}" type="presParOf" srcId="{26D013D1-B6B1-485A-9114-88DED024B747}" destId="{6E12A74E-F607-4EC3-A1D4-C15F855A3CC0}" srcOrd="0" destOrd="0" presId="urn:microsoft.com/office/officeart/2005/8/layout/lProcess2"/>
    <dgm:cxn modelId="{ADEBFB89-878C-4A81-8C30-A99F2BCDCA1D}" type="presParOf" srcId="{6E12A74E-F607-4EC3-A1D4-C15F855A3CC0}" destId="{452AC09C-75CE-4B52-8047-1B989B132EDC}" srcOrd="0" destOrd="0" presId="urn:microsoft.com/office/officeart/2005/8/layout/lProcess2"/>
    <dgm:cxn modelId="{8304E311-1F71-4121-B36D-6F4454ECD319}" type="presParOf" srcId="{6E12A74E-F607-4EC3-A1D4-C15F855A3CC0}" destId="{12A0645B-A30D-4C9C-9DD0-914C167257BA}" srcOrd="1" destOrd="0" presId="urn:microsoft.com/office/officeart/2005/8/layout/lProcess2"/>
    <dgm:cxn modelId="{79DD6DE7-5552-4CFB-BB8B-CAF30F4641EF}" type="presParOf" srcId="{6E12A74E-F607-4EC3-A1D4-C15F855A3CC0}" destId="{9171474B-C47A-4B3F-823F-A5F4AAEC557C}" srcOrd="2" destOrd="0" presId="urn:microsoft.com/office/officeart/2005/8/layout/lProcess2"/>
    <dgm:cxn modelId="{2498394E-5468-407D-B295-3275B2A23A56}" type="presParOf" srcId="{501A15D3-3076-4664-825B-D7BC3797B39B}" destId="{49A916E6-348D-4D84-95DA-66AC56157874}" srcOrd="1" destOrd="0" presId="urn:microsoft.com/office/officeart/2005/8/layout/lProcess2"/>
    <dgm:cxn modelId="{82B264C4-D2E0-4E8F-89F4-6EDA6FDAF4C2}" type="presParOf" srcId="{501A15D3-3076-4664-825B-D7BC3797B39B}" destId="{DDA090C5-4CF9-4401-BD9C-68B7C93E4E37}" srcOrd="2" destOrd="0" presId="urn:microsoft.com/office/officeart/2005/8/layout/lProcess2"/>
    <dgm:cxn modelId="{3B9CB1EE-0DE7-4ADA-8B08-D9787A9E3819}" type="presParOf" srcId="{DDA090C5-4CF9-4401-BD9C-68B7C93E4E37}" destId="{77E11967-CA53-4D78-9938-10CE470D3DEE}" srcOrd="0" destOrd="0" presId="urn:microsoft.com/office/officeart/2005/8/layout/lProcess2"/>
    <dgm:cxn modelId="{51D5B7F8-2E61-4BA2-9B86-9C0D5AF15C4A}" type="presParOf" srcId="{DDA090C5-4CF9-4401-BD9C-68B7C93E4E37}" destId="{427848E1-B1DF-4ACD-916B-17BA550970FC}" srcOrd="1" destOrd="0" presId="urn:microsoft.com/office/officeart/2005/8/layout/lProcess2"/>
    <dgm:cxn modelId="{1E787806-A9C6-4167-9780-9AA7CA30196A}" type="presParOf" srcId="{DDA090C5-4CF9-4401-BD9C-68B7C93E4E37}" destId="{C4264C7F-E364-420D-8C0B-9B8931C01DF9}" srcOrd="2" destOrd="0" presId="urn:microsoft.com/office/officeart/2005/8/layout/lProcess2"/>
    <dgm:cxn modelId="{C9FBBC88-D895-4C2E-9EDE-B71CC1575225}" type="presParOf" srcId="{C4264C7F-E364-420D-8C0B-9B8931C01DF9}" destId="{F3F8A302-F82A-472D-A1FD-F67E26725B69}" srcOrd="0" destOrd="0" presId="urn:microsoft.com/office/officeart/2005/8/layout/lProcess2"/>
    <dgm:cxn modelId="{F7D3E8DB-B70B-4D7F-AA61-4582EE42B8D4}" type="presParOf" srcId="{F3F8A302-F82A-472D-A1FD-F67E26725B69}" destId="{F35DC395-70F5-44FF-898A-5ED68725E904}" srcOrd="0" destOrd="0" presId="urn:microsoft.com/office/officeart/2005/8/layout/lProcess2"/>
    <dgm:cxn modelId="{79A0C343-E3A7-4701-8702-E276669C7E60}" type="presParOf" srcId="{F3F8A302-F82A-472D-A1FD-F67E26725B69}" destId="{2040AAA8-CA82-43C1-8568-1DC882D0A3DB}" srcOrd="1" destOrd="0" presId="urn:microsoft.com/office/officeart/2005/8/layout/lProcess2"/>
    <dgm:cxn modelId="{3D154B74-2917-429E-81B1-662E6CB1D94B}" type="presParOf" srcId="{F3F8A302-F82A-472D-A1FD-F67E26725B69}" destId="{1CBD86B3-E1EB-4EDE-B4F4-F01581AE30B9}" srcOrd="2" destOrd="0" presId="urn:microsoft.com/office/officeart/2005/8/layout/lProcess2"/>
    <dgm:cxn modelId="{15C01B4E-7C17-4807-8B06-9F861F76ED8E}" type="presParOf" srcId="{501A15D3-3076-4664-825B-D7BC3797B39B}" destId="{3840CCBA-C020-4498-A611-4EF6883504C2}" srcOrd="3" destOrd="0" presId="urn:microsoft.com/office/officeart/2005/8/layout/lProcess2"/>
    <dgm:cxn modelId="{DC12958A-F5DD-4034-853F-E24C0BF7A68E}" type="presParOf" srcId="{501A15D3-3076-4664-825B-D7BC3797B39B}" destId="{49592CC9-DB49-4BBC-9878-B0A4ACD818F8}" srcOrd="4" destOrd="0" presId="urn:microsoft.com/office/officeart/2005/8/layout/lProcess2"/>
    <dgm:cxn modelId="{C84E6BC9-E318-45E9-97E3-13CFE298DE62}" type="presParOf" srcId="{49592CC9-DB49-4BBC-9878-B0A4ACD818F8}" destId="{7A8227C8-9B0C-4D0E-BC36-05324AE7F860}" srcOrd="0" destOrd="0" presId="urn:microsoft.com/office/officeart/2005/8/layout/lProcess2"/>
    <dgm:cxn modelId="{1B74C47D-B4C1-4FFE-85EF-1424DE1DBF14}" type="presParOf" srcId="{49592CC9-DB49-4BBC-9878-B0A4ACD818F8}" destId="{131F58E9-6B24-4A40-9A7A-F511C2F40BA1}" srcOrd="1" destOrd="0" presId="urn:microsoft.com/office/officeart/2005/8/layout/lProcess2"/>
    <dgm:cxn modelId="{E37CF5D9-1898-49B9-98EB-E5CC0117FF2F}" type="presParOf" srcId="{49592CC9-DB49-4BBC-9878-B0A4ACD818F8}" destId="{03656DDF-5A36-49B8-85E4-F24838E1B00E}" srcOrd="2" destOrd="0" presId="urn:microsoft.com/office/officeart/2005/8/layout/lProcess2"/>
    <dgm:cxn modelId="{AC60939C-F0D5-4BD0-80AF-6722B9DCFFA7}" type="presParOf" srcId="{03656DDF-5A36-49B8-85E4-F24838E1B00E}" destId="{959C12AC-A7CB-4F5E-BB50-E5D91740F35A}" srcOrd="0" destOrd="0" presId="urn:microsoft.com/office/officeart/2005/8/layout/lProcess2"/>
    <dgm:cxn modelId="{876F4FA5-DAA4-4E3F-B534-F8B4B8B84F8E}" type="presParOf" srcId="{959C12AC-A7CB-4F5E-BB50-E5D91740F35A}" destId="{339944BA-57FE-4F8D-978F-D58ABBF651FD}" srcOrd="0" destOrd="0" presId="urn:microsoft.com/office/officeart/2005/8/layout/lProcess2"/>
    <dgm:cxn modelId="{319D4CA7-AD2C-4183-A5F3-F7C6704DECCE}" type="presParOf" srcId="{959C12AC-A7CB-4F5E-BB50-E5D91740F35A}" destId="{B8D158CF-490F-4B29-9E08-9EDBA4FCF67E}" srcOrd="1" destOrd="0" presId="urn:microsoft.com/office/officeart/2005/8/layout/lProcess2"/>
    <dgm:cxn modelId="{603E69DE-EE81-40E4-9B67-A054E82F8BED}" type="presParOf" srcId="{959C12AC-A7CB-4F5E-BB50-E5D91740F35A}" destId="{59854699-3860-4C6F-8143-2A1CFDE8EF55}" srcOrd="2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03F8B2E-C953-4330-9C09-4ABE7BE25616}" type="doc">
      <dgm:prSet loTypeId="urn:microsoft.com/office/officeart/2005/8/layout/vList6" loCatId="list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79268673-42CD-4F9D-9E29-C14464D34878}">
      <dgm:prSet phldrT="[Testo]" custT="1"/>
      <dgm:spPr/>
      <dgm:t>
        <a:bodyPr/>
        <a:lstStyle/>
        <a:p>
          <a:r>
            <a:rPr lang="it-IT" sz="3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ffy" pitchFamily="2" charset="0"/>
            </a:rPr>
            <a:t>20,00 euro </a:t>
          </a:r>
          <a:r>
            <a:rPr lang="it-IT" sz="2800" b="1" dirty="0" smtClean="0">
              <a:latin typeface="Taffy" pitchFamily="2" charset="0"/>
            </a:rPr>
            <a:t>annui prelevati in ratei mensili dalle quote di contribuzione</a:t>
          </a:r>
          <a:endParaRPr lang="it-IT" sz="2800" b="1" dirty="0">
            <a:latin typeface="Taffy" pitchFamily="2" charset="0"/>
          </a:endParaRPr>
        </a:p>
      </dgm:t>
    </dgm:pt>
    <dgm:pt modelId="{AF4E5680-A9A5-4D19-A42E-54DB7CA08974}" type="parTrans" cxnId="{F7B3533A-BBE6-4C56-B058-FF3E43B31C06}">
      <dgm:prSet/>
      <dgm:spPr/>
      <dgm:t>
        <a:bodyPr/>
        <a:lstStyle/>
        <a:p>
          <a:endParaRPr lang="it-IT"/>
        </a:p>
      </dgm:t>
    </dgm:pt>
    <dgm:pt modelId="{D0610F69-8DCE-405D-9B8A-CA948F604BCD}" type="sibTrans" cxnId="{F7B3533A-BBE6-4C56-B058-FF3E43B31C06}">
      <dgm:prSet/>
      <dgm:spPr/>
      <dgm:t>
        <a:bodyPr/>
        <a:lstStyle/>
        <a:p>
          <a:endParaRPr lang="it-IT"/>
        </a:p>
      </dgm:t>
    </dgm:pt>
    <dgm:pt modelId="{B5FAD97C-1597-416E-A5A4-2DA5BD492D22}">
      <dgm:prSet phldrT="[Testo]" custT="1"/>
      <dgm:spPr/>
      <dgm:t>
        <a:bodyPr lIns="72000" anchor="ctr" anchorCtr="0"/>
        <a:lstStyle/>
        <a:p>
          <a:r>
            <a:rPr lang="it-IT" sz="2800" b="1" dirty="0" smtClean="0">
              <a:solidFill>
                <a:srgbClr val="002060"/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Taffy" pitchFamily="2" charset="0"/>
            </a:rPr>
            <a:t>Quota Associativa</a:t>
          </a:r>
          <a:endParaRPr lang="it-IT" sz="2800" b="1" dirty="0">
            <a:solidFill>
              <a:srgbClr val="002060"/>
            </a:solidFill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  <a:latin typeface="Taffy" pitchFamily="2" charset="0"/>
          </a:endParaRPr>
        </a:p>
      </dgm:t>
    </dgm:pt>
    <dgm:pt modelId="{4CDF70F7-3C79-4BBF-B792-60204389AC69}" type="parTrans" cxnId="{F14D74DB-6755-47A5-ACC6-D9CE4AF30E09}">
      <dgm:prSet/>
      <dgm:spPr/>
      <dgm:t>
        <a:bodyPr/>
        <a:lstStyle/>
        <a:p>
          <a:endParaRPr lang="it-IT"/>
        </a:p>
      </dgm:t>
    </dgm:pt>
    <dgm:pt modelId="{12BFAFAF-0EF7-4F69-97B9-2AF660A1A22A}" type="sibTrans" cxnId="{F14D74DB-6755-47A5-ACC6-D9CE4AF30E09}">
      <dgm:prSet/>
      <dgm:spPr/>
      <dgm:t>
        <a:bodyPr/>
        <a:lstStyle/>
        <a:p>
          <a:endParaRPr lang="it-IT"/>
        </a:p>
      </dgm:t>
    </dgm:pt>
    <dgm:pt modelId="{D7E441B0-0E69-4A69-88CF-88A6346ED867}" type="pres">
      <dgm:prSet presAssocID="{203F8B2E-C953-4330-9C09-4ABE7BE25616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it-IT"/>
        </a:p>
      </dgm:t>
    </dgm:pt>
    <dgm:pt modelId="{F8C66E20-97B8-444E-9A7F-43B0E2C182DB}" type="pres">
      <dgm:prSet presAssocID="{79268673-42CD-4F9D-9E29-C14464D34878}" presName="linNode" presStyleCnt="0"/>
      <dgm:spPr/>
    </dgm:pt>
    <dgm:pt modelId="{3D47B314-0867-49D6-92A4-D89497831BA4}" type="pres">
      <dgm:prSet presAssocID="{79268673-42CD-4F9D-9E29-C14464D34878}" presName="parentShp" presStyleLbl="node1" presStyleIdx="0" presStyleCnt="1" custScaleX="198752" custLinFactX="44117" custLinFactNeighborX="100000" custLinFactNeighborY="-7692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4DCE3846-7BCD-49D2-A104-7631277BE7A3}" type="pres">
      <dgm:prSet presAssocID="{79268673-42CD-4F9D-9E29-C14464D34878}" presName="childShp" presStyleLbl="bgAccFollowNode1" presStyleIdx="0" presStyleCnt="1" custFlipHor="0" custScaleX="76825" custLinFactX="-67779" custLinFactNeighborX="-100000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F14D74DB-6755-47A5-ACC6-D9CE4AF30E09}" srcId="{79268673-42CD-4F9D-9E29-C14464D34878}" destId="{B5FAD97C-1597-416E-A5A4-2DA5BD492D22}" srcOrd="0" destOrd="0" parTransId="{4CDF70F7-3C79-4BBF-B792-60204389AC69}" sibTransId="{12BFAFAF-0EF7-4F69-97B9-2AF660A1A22A}"/>
    <dgm:cxn modelId="{F7B3533A-BBE6-4C56-B058-FF3E43B31C06}" srcId="{203F8B2E-C953-4330-9C09-4ABE7BE25616}" destId="{79268673-42CD-4F9D-9E29-C14464D34878}" srcOrd="0" destOrd="0" parTransId="{AF4E5680-A9A5-4D19-A42E-54DB7CA08974}" sibTransId="{D0610F69-8DCE-405D-9B8A-CA948F604BCD}"/>
    <dgm:cxn modelId="{45407D76-3638-401A-8EDB-124C519E1E60}" type="presOf" srcId="{79268673-42CD-4F9D-9E29-C14464D34878}" destId="{3D47B314-0867-49D6-92A4-D89497831BA4}" srcOrd="0" destOrd="0" presId="urn:microsoft.com/office/officeart/2005/8/layout/vList6"/>
    <dgm:cxn modelId="{BEC7CCE1-B5C8-481F-84DE-29B408038D8D}" type="presOf" srcId="{B5FAD97C-1597-416E-A5A4-2DA5BD492D22}" destId="{4DCE3846-7BCD-49D2-A104-7631277BE7A3}" srcOrd="0" destOrd="0" presId="urn:microsoft.com/office/officeart/2005/8/layout/vList6"/>
    <dgm:cxn modelId="{7E8ACBCE-A13B-4EB3-8A98-9A0E6FE8C09C}" type="presOf" srcId="{203F8B2E-C953-4330-9C09-4ABE7BE25616}" destId="{D7E441B0-0E69-4A69-88CF-88A6346ED867}" srcOrd="0" destOrd="0" presId="urn:microsoft.com/office/officeart/2005/8/layout/vList6"/>
    <dgm:cxn modelId="{5D17BA72-C35D-4F9B-85A9-075DF65E5145}" type="presParOf" srcId="{D7E441B0-0E69-4A69-88CF-88A6346ED867}" destId="{F8C66E20-97B8-444E-9A7F-43B0E2C182DB}" srcOrd="0" destOrd="0" presId="urn:microsoft.com/office/officeart/2005/8/layout/vList6"/>
    <dgm:cxn modelId="{74194D12-A284-4561-A8B4-FC5963441921}" type="presParOf" srcId="{F8C66E20-97B8-444E-9A7F-43B0E2C182DB}" destId="{3D47B314-0867-49D6-92A4-D89497831BA4}" srcOrd="0" destOrd="0" presId="urn:microsoft.com/office/officeart/2005/8/layout/vList6"/>
    <dgm:cxn modelId="{56053968-4987-45C4-8F85-8DD24A4054ED}" type="presParOf" srcId="{F8C66E20-97B8-444E-9A7F-43B0E2C182DB}" destId="{4DCE3846-7BCD-49D2-A104-7631277BE7A3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D03935F-A891-4634-9E0B-27C76780AA62}" type="doc">
      <dgm:prSet loTypeId="urn:microsoft.com/office/officeart/2005/8/layout/vList6" loCatId="list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3A72434C-394A-4012-8727-09AD5A31BC5F}">
      <dgm:prSet phldrT="[Testo]" custT="1"/>
      <dgm:spPr>
        <a:gradFill rotWithShape="0">
          <a:gsLst>
            <a:gs pos="0">
              <a:srgbClr val="33CCCC"/>
            </a:gs>
            <a:gs pos="80000">
              <a:schemeClr val="accent5">
                <a:lumMod val="60000"/>
                <a:lumOff val="40000"/>
              </a:schemeClr>
            </a:gs>
            <a:gs pos="100000">
              <a:schemeClr val="accent5">
                <a:lumMod val="60000"/>
                <a:lumOff val="40000"/>
              </a:schemeClr>
            </a:gs>
          </a:gsLst>
        </a:gradFill>
      </dgm:spPr>
      <dgm:t>
        <a:bodyPr/>
        <a:lstStyle/>
        <a:p>
          <a:pPr>
            <a:spcAft>
              <a:spcPts val="0"/>
            </a:spcAft>
          </a:pPr>
          <a:r>
            <a:rPr lang="it-IT" sz="32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ffy" pitchFamily="2" charset="0"/>
            </a:rPr>
            <a:t>2,75 euro </a:t>
          </a:r>
        </a:p>
        <a:p>
          <a:pPr>
            <a:spcAft>
              <a:spcPts val="0"/>
            </a:spcAft>
          </a:pPr>
          <a:r>
            <a:rPr lang="it-IT" sz="2400" b="1" dirty="0" smtClean="0">
              <a:solidFill>
                <a:srgbClr val="002060"/>
              </a:solidFill>
              <a:latin typeface="Taffy" pitchFamily="2" charset="0"/>
            </a:rPr>
            <a:t>a carico </a:t>
          </a:r>
          <a:r>
            <a:rPr lang="it-IT" sz="2400" b="1" dirty="0" smtClean="0">
              <a:solidFill>
                <a:srgbClr val="002060"/>
              </a:solidFill>
              <a:effectLst/>
              <a:latin typeface="Taffy" pitchFamily="2" charset="0"/>
            </a:rPr>
            <a:t>dell’</a:t>
          </a:r>
          <a:r>
            <a:rPr lang="it-IT" sz="2800" b="1" dirty="0" smtClean="0">
              <a:solidFill>
                <a:srgbClr val="00206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Taffy" pitchFamily="2" charset="0"/>
            </a:rPr>
            <a:t>aderente</a:t>
          </a:r>
          <a:endParaRPr lang="it-IT" sz="2800" b="1" dirty="0">
            <a:solidFill>
              <a:srgbClr val="002060"/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latin typeface="Taffy" pitchFamily="2" charset="0"/>
          </a:endParaRPr>
        </a:p>
      </dgm:t>
    </dgm:pt>
    <dgm:pt modelId="{EABAA966-728A-4F11-9631-FBE825A40F6C}" type="parTrans" cxnId="{11AEC835-44DD-48EA-BF85-A9D831142192}">
      <dgm:prSet/>
      <dgm:spPr/>
      <dgm:t>
        <a:bodyPr/>
        <a:lstStyle/>
        <a:p>
          <a:endParaRPr lang="it-IT"/>
        </a:p>
      </dgm:t>
    </dgm:pt>
    <dgm:pt modelId="{4DF2ABA8-3DB5-4589-9FB9-98E79E96F280}" type="sibTrans" cxnId="{11AEC835-44DD-48EA-BF85-A9D831142192}">
      <dgm:prSet/>
      <dgm:spPr/>
      <dgm:t>
        <a:bodyPr/>
        <a:lstStyle/>
        <a:p>
          <a:endParaRPr lang="it-IT"/>
        </a:p>
      </dgm:t>
    </dgm:pt>
    <dgm:pt modelId="{87A5C42D-7E76-40AD-A806-3D5F3A3A6043}">
      <dgm:prSet phldrT="[Testo]" custT="1"/>
      <dgm:spPr>
        <a:solidFill>
          <a:schemeClr val="accent5">
            <a:lumMod val="40000"/>
            <a:lumOff val="60000"/>
            <a:alpha val="90000"/>
          </a:schemeClr>
        </a:solidFill>
      </dgm:spPr>
      <dgm:t>
        <a:bodyPr lIns="108000" anchor="ctr" anchorCtr="0"/>
        <a:lstStyle/>
        <a:p>
          <a:r>
            <a:rPr lang="it-IT" sz="2800" b="1" dirty="0" smtClean="0">
              <a:solidFill>
                <a:srgbClr val="002060"/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Taffy" pitchFamily="2" charset="0"/>
            </a:rPr>
            <a:t>Quota una tantum all’adesione</a:t>
          </a:r>
          <a:endParaRPr lang="it-IT" sz="2800" b="1" dirty="0">
            <a:solidFill>
              <a:srgbClr val="002060"/>
            </a:solidFill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  <a:latin typeface="Taffy" pitchFamily="2" charset="0"/>
          </a:endParaRPr>
        </a:p>
      </dgm:t>
    </dgm:pt>
    <dgm:pt modelId="{DDD20BFC-0799-4A7C-8BBC-B417AE3FAD7C}" type="parTrans" cxnId="{C0D670A1-9B15-4240-ABC1-F93BECC26476}">
      <dgm:prSet/>
      <dgm:spPr/>
      <dgm:t>
        <a:bodyPr/>
        <a:lstStyle/>
        <a:p>
          <a:endParaRPr lang="it-IT"/>
        </a:p>
      </dgm:t>
    </dgm:pt>
    <dgm:pt modelId="{47317DCA-6406-4CAB-B066-0442201204CE}" type="sibTrans" cxnId="{C0D670A1-9B15-4240-ABC1-F93BECC26476}">
      <dgm:prSet/>
      <dgm:spPr/>
      <dgm:t>
        <a:bodyPr/>
        <a:lstStyle/>
        <a:p>
          <a:endParaRPr lang="it-IT"/>
        </a:p>
      </dgm:t>
    </dgm:pt>
    <dgm:pt modelId="{FB98D80E-26C9-41A7-BA52-D911DE72416B}" type="pres">
      <dgm:prSet presAssocID="{6D03935F-A891-4634-9E0B-27C76780AA62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it-IT"/>
        </a:p>
      </dgm:t>
    </dgm:pt>
    <dgm:pt modelId="{2B19BF11-D3AB-4670-B7B2-6AAD5016ABB7}" type="pres">
      <dgm:prSet presAssocID="{3A72434C-394A-4012-8727-09AD5A31BC5F}" presName="linNode" presStyleCnt="0"/>
      <dgm:spPr/>
    </dgm:pt>
    <dgm:pt modelId="{56C4186F-900F-4BF3-8241-6E17AE606B32}" type="pres">
      <dgm:prSet presAssocID="{3A72434C-394A-4012-8727-09AD5A31BC5F}" presName="parentShp" presStyleLbl="node1" presStyleIdx="0" presStyleCnt="1" custFlipHor="1" custScaleX="137810" custScaleY="48648" custLinFactNeighborX="70096" custLinFactNeighborY="-2572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783B32AB-8F18-46CE-B9B8-9FAFF91C030E}" type="pres">
      <dgm:prSet presAssocID="{3A72434C-394A-4012-8727-09AD5A31BC5F}" presName="childShp" presStyleLbl="bgAccFollowNode1" presStyleIdx="0" presStyleCnt="1" custAng="0" custFlipHor="0" custScaleX="68196" custLinFactX="-25447" custLinFactNeighborX="-100000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11AEC835-44DD-48EA-BF85-A9D831142192}" srcId="{6D03935F-A891-4634-9E0B-27C76780AA62}" destId="{3A72434C-394A-4012-8727-09AD5A31BC5F}" srcOrd="0" destOrd="0" parTransId="{EABAA966-728A-4F11-9631-FBE825A40F6C}" sibTransId="{4DF2ABA8-3DB5-4589-9FB9-98E79E96F280}"/>
    <dgm:cxn modelId="{B7762F2C-4386-4466-B3BE-9D12142122F5}" type="presOf" srcId="{6D03935F-A891-4634-9E0B-27C76780AA62}" destId="{FB98D80E-26C9-41A7-BA52-D911DE72416B}" srcOrd="0" destOrd="0" presId="urn:microsoft.com/office/officeart/2005/8/layout/vList6"/>
    <dgm:cxn modelId="{B020055C-D1C1-4052-BE3D-B01E2833C057}" type="presOf" srcId="{3A72434C-394A-4012-8727-09AD5A31BC5F}" destId="{56C4186F-900F-4BF3-8241-6E17AE606B32}" srcOrd="0" destOrd="0" presId="urn:microsoft.com/office/officeart/2005/8/layout/vList6"/>
    <dgm:cxn modelId="{C0D670A1-9B15-4240-ABC1-F93BECC26476}" srcId="{3A72434C-394A-4012-8727-09AD5A31BC5F}" destId="{87A5C42D-7E76-40AD-A806-3D5F3A3A6043}" srcOrd="0" destOrd="0" parTransId="{DDD20BFC-0799-4A7C-8BBC-B417AE3FAD7C}" sibTransId="{47317DCA-6406-4CAB-B066-0442201204CE}"/>
    <dgm:cxn modelId="{493CDE65-E96A-427E-97D8-B8A4411AD435}" type="presOf" srcId="{87A5C42D-7E76-40AD-A806-3D5F3A3A6043}" destId="{783B32AB-8F18-46CE-B9B8-9FAFF91C030E}" srcOrd="0" destOrd="0" presId="urn:microsoft.com/office/officeart/2005/8/layout/vList6"/>
    <dgm:cxn modelId="{9211DE5D-31E6-4D02-B57D-B11F2850C1B6}" type="presParOf" srcId="{FB98D80E-26C9-41A7-BA52-D911DE72416B}" destId="{2B19BF11-D3AB-4670-B7B2-6AAD5016ABB7}" srcOrd="0" destOrd="0" presId="urn:microsoft.com/office/officeart/2005/8/layout/vList6"/>
    <dgm:cxn modelId="{CA3AC66F-A9AA-44C9-8C3D-9B4BDEA021BA}" type="presParOf" srcId="{2B19BF11-D3AB-4670-B7B2-6AAD5016ABB7}" destId="{56C4186F-900F-4BF3-8241-6E17AE606B32}" srcOrd="0" destOrd="0" presId="urn:microsoft.com/office/officeart/2005/8/layout/vList6"/>
    <dgm:cxn modelId="{6E2818C9-6E50-474B-9C17-78CEE14DF640}" type="presParOf" srcId="{2B19BF11-D3AB-4670-B7B2-6AAD5016ABB7}" destId="{783B32AB-8F18-46CE-B9B8-9FAFF91C030E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xmlns="" relId="rId12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0055" cy="500063"/>
          </a:xfrm>
          <a:prstGeom prst="rect">
            <a:avLst/>
          </a:prstGeom>
        </p:spPr>
        <p:txBody>
          <a:bodyPr vert="horz" lIns="92281" tIns="46141" rIns="92281" bIns="46141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95404" y="0"/>
            <a:ext cx="2980055" cy="500063"/>
          </a:xfrm>
          <a:prstGeom prst="rect">
            <a:avLst/>
          </a:prstGeom>
        </p:spPr>
        <p:txBody>
          <a:bodyPr vert="horz" lIns="92281" tIns="46141" rIns="92281" bIns="46141" rtlCol="0"/>
          <a:lstStyle>
            <a:lvl1pPr algn="r">
              <a:defRPr sz="1200"/>
            </a:lvl1pPr>
          </a:lstStyle>
          <a:p>
            <a:fld id="{8F5EAAA8-781B-437B-9DFD-71DE5FAB25E2}" type="datetimeFigureOut">
              <a:rPr lang="it-IT" smtClean="0"/>
              <a:pPr/>
              <a:t>05/03/2013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938213" y="750888"/>
            <a:ext cx="5000625" cy="37496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281" tIns="46141" rIns="92281" bIns="46141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7706" y="4750594"/>
            <a:ext cx="5501640" cy="4500562"/>
          </a:xfrm>
          <a:prstGeom prst="rect">
            <a:avLst/>
          </a:prstGeom>
        </p:spPr>
        <p:txBody>
          <a:bodyPr vert="horz" lIns="92281" tIns="46141" rIns="92281" bIns="46141" rtlCol="0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9499451"/>
            <a:ext cx="2980055" cy="500063"/>
          </a:xfrm>
          <a:prstGeom prst="rect">
            <a:avLst/>
          </a:prstGeom>
        </p:spPr>
        <p:txBody>
          <a:bodyPr vert="horz" lIns="92281" tIns="46141" rIns="92281" bIns="46141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95404" y="9499451"/>
            <a:ext cx="2980055" cy="500063"/>
          </a:xfrm>
          <a:prstGeom prst="rect">
            <a:avLst/>
          </a:prstGeom>
        </p:spPr>
        <p:txBody>
          <a:bodyPr vert="horz" lIns="92281" tIns="46141" rIns="92281" bIns="46141" rtlCol="0" anchor="b"/>
          <a:lstStyle>
            <a:lvl1pPr algn="r">
              <a:defRPr sz="1200"/>
            </a:lvl1pPr>
          </a:lstStyle>
          <a:p>
            <a:fld id="{0C8BEE66-55D0-48B8-A6A1-549AA718D189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32544963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19608"/>
            <a:fld id="{1ED94212-5A8E-4786-8FB9-F2638849B2B2}" type="slidenum">
              <a:rPr lang="it-IT" smtClean="0"/>
              <a:pPr defTabSz="919608"/>
              <a:t>8</a:t>
            </a:fld>
            <a:endParaRPr lang="it-IT" smtClean="0"/>
          </a:p>
        </p:txBody>
      </p:sp>
      <p:sp>
        <p:nvSpPr>
          <p:cNvPr id="389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44563" y="754063"/>
            <a:ext cx="4994275" cy="3744912"/>
          </a:xfrm>
          <a:solidFill>
            <a:srgbClr val="FFFFFF"/>
          </a:solidFill>
          <a:ln/>
        </p:spPr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0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19608"/>
            <a:fld id="{C2786B8A-2779-4445-A2C0-CE0FD5A45BBC}" type="slidenum">
              <a:rPr lang="it-IT" smtClean="0"/>
              <a:pPr defTabSz="919608"/>
              <a:t>36</a:t>
            </a:fld>
            <a:endParaRPr lang="it-IT" smtClean="0"/>
          </a:p>
        </p:txBody>
      </p:sp>
      <p:sp>
        <p:nvSpPr>
          <p:cNvPr id="686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44563" y="754063"/>
            <a:ext cx="4994275" cy="3744912"/>
          </a:xfrm>
          <a:ln/>
        </p:spPr>
      </p:sp>
      <p:sp>
        <p:nvSpPr>
          <p:cNvPr id="686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7385" y="4750314"/>
            <a:ext cx="5502282" cy="4500802"/>
          </a:xfrm>
          <a:noFill/>
          <a:ln/>
        </p:spPr>
        <p:txBody>
          <a:bodyPr/>
          <a:lstStyle/>
          <a:p>
            <a:pPr eaLnBrk="1" hangingPunct="1"/>
            <a:endParaRPr lang="it-IT" dirty="0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11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95204" y="9498543"/>
            <a:ext cx="2980354" cy="501055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9785" indent="-288379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53516" indent="-230703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14922" indent="-230703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76328" indent="-230703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37734" indent="-230703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99141" indent="-230703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60547" indent="-230703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921953" indent="-230703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AD5F9C88-8CE9-4C60-A5AF-599A870330CB}" type="slidenum">
              <a:rPr lang="it-IT" smtClean="0"/>
              <a:pPr eaLnBrk="1" hangingPunct="1"/>
              <a:t>14</a:t>
            </a:fld>
            <a:endParaRPr lang="it-IT" smtClean="0"/>
          </a:p>
        </p:txBody>
      </p:sp>
      <p:sp>
        <p:nvSpPr>
          <p:cNvPr id="696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69636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8004" y="4750925"/>
            <a:ext cx="5501043" cy="4499570"/>
          </a:xfrm>
          <a:solidFill>
            <a:srgbClr val="FFFFFF"/>
          </a:solidFill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dirty="0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944563" y="754063"/>
            <a:ext cx="4994275" cy="3744912"/>
          </a:xfrm>
          <a:ln/>
        </p:spPr>
      </p:sp>
      <p:sp>
        <p:nvSpPr>
          <p:cNvPr id="20482" name="Segnaposto note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it-IT" dirty="0" smtClean="0"/>
          </a:p>
        </p:txBody>
      </p:sp>
      <p:sp>
        <p:nvSpPr>
          <p:cNvPr id="20483" name="Segnaposto numero diapositiva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A546473-2E66-4C90-806A-7C021A545440}" type="slidenum">
              <a:rPr lang="it-IT" smtClean="0"/>
              <a:pPr/>
              <a:t>19</a:t>
            </a:fld>
            <a:endParaRPr lang="it-IT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846138" y="690563"/>
            <a:ext cx="5183187" cy="38862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67587" name="Segnaposto note 2"/>
          <p:cNvSpPr>
            <a:spLocks noGrp="1"/>
          </p:cNvSpPr>
          <p:nvPr>
            <p:ph type="body" idx="1"/>
          </p:nvPr>
        </p:nvSpPr>
        <p:spPr>
          <a:xfrm>
            <a:off x="687385" y="4751914"/>
            <a:ext cx="5502282" cy="4499202"/>
          </a:xfrm>
          <a:noFill/>
        </p:spPr>
        <p:txBody>
          <a:bodyPr/>
          <a:lstStyle/>
          <a:p>
            <a:endParaRPr lang="it-IT" smtClean="0"/>
          </a:p>
        </p:txBody>
      </p:sp>
      <p:sp>
        <p:nvSpPr>
          <p:cNvPr id="67588" name="Segnaposto numero diapositiva 4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9608"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9785" indent="-288379" defTabSz="919608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53516" indent="-230703" defTabSz="919608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14922" indent="-230703" defTabSz="919608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76328" indent="-230703" defTabSz="919608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37734" indent="-230703" defTabSz="919608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99141" indent="-230703" defTabSz="919608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60547" indent="-230703" defTabSz="919608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921953" indent="-230703" defTabSz="919608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CFF6CE60-E494-4247-BF9C-1559D1CDE599}" type="slidenum">
              <a:rPr lang="en-US" b="0"/>
              <a:pPr eaLnBrk="1" hangingPunct="1"/>
              <a:t>29</a:t>
            </a:fld>
            <a:endParaRPr lang="en-US" b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19608"/>
            <a:fld id="{C4F34078-325A-45B5-B97A-A1905FF3EE24}" type="slidenum">
              <a:rPr lang="it-IT" smtClean="0"/>
              <a:pPr defTabSz="919608"/>
              <a:t>31</a:t>
            </a:fld>
            <a:endParaRPr lang="it-IT" smtClean="0"/>
          </a:p>
        </p:txBody>
      </p:sp>
      <p:sp>
        <p:nvSpPr>
          <p:cNvPr id="583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44563" y="754063"/>
            <a:ext cx="4994275" cy="3744912"/>
          </a:xfrm>
          <a:ln/>
        </p:spPr>
      </p:sp>
      <p:sp>
        <p:nvSpPr>
          <p:cNvPr id="583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7385" y="4750314"/>
            <a:ext cx="5502282" cy="4500802"/>
          </a:xfrm>
          <a:noFill/>
          <a:ln/>
        </p:spPr>
        <p:txBody>
          <a:bodyPr/>
          <a:lstStyle/>
          <a:p>
            <a:pPr eaLnBrk="1" hangingPunct="1"/>
            <a:endParaRPr lang="it-IT" dirty="0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19608"/>
            <a:fld id="{BD32AA61-7293-4D75-8FF6-32E432047530}" type="slidenum">
              <a:rPr lang="it-IT" smtClean="0"/>
              <a:pPr defTabSz="919608"/>
              <a:t>32</a:t>
            </a:fld>
            <a:endParaRPr lang="it-IT" smtClean="0"/>
          </a:p>
        </p:txBody>
      </p:sp>
      <p:sp>
        <p:nvSpPr>
          <p:cNvPr id="60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44563" y="754063"/>
            <a:ext cx="4994275" cy="3744912"/>
          </a:xfrm>
          <a:ln/>
        </p:spPr>
      </p:sp>
      <p:sp>
        <p:nvSpPr>
          <p:cNvPr id="604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7385" y="4750314"/>
            <a:ext cx="5502282" cy="4500802"/>
          </a:xfrm>
          <a:noFill/>
          <a:ln/>
        </p:spPr>
        <p:txBody>
          <a:bodyPr/>
          <a:lstStyle/>
          <a:p>
            <a:pPr eaLnBrk="1" hangingPunct="1"/>
            <a:endParaRPr lang="it-IT" dirty="0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19608"/>
            <a:fld id="{1A205862-DC6D-40E2-A791-9C9108244BB6}" type="slidenum">
              <a:rPr lang="it-IT" smtClean="0"/>
              <a:pPr defTabSz="919608"/>
              <a:t>33</a:t>
            </a:fld>
            <a:endParaRPr lang="it-IT" smtClean="0"/>
          </a:p>
        </p:txBody>
      </p:sp>
      <p:sp>
        <p:nvSpPr>
          <p:cNvPr id="624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44563" y="754063"/>
            <a:ext cx="4994275" cy="3744912"/>
          </a:xfrm>
          <a:ln/>
        </p:spPr>
      </p:sp>
      <p:sp>
        <p:nvSpPr>
          <p:cNvPr id="624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7385" y="4750314"/>
            <a:ext cx="5502282" cy="4500802"/>
          </a:xfrm>
          <a:noFill/>
          <a:ln/>
        </p:spPr>
        <p:txBody>
          <a:bodyPr/>
          <a:lstStyle/>
          <a:p>
            <a:pPr eaLnBrk="1" hangingPunct="1"/>
            <a:endParaRPr lang="it-IT" dirty="0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19608"/>
            <a:fld id="{BB131AD3-10ED-40E9-A8DD-996075ABB2C2}" type="slidenum">
              <a:rPr lang="it-IT" smtClean="0"/>
              <a:pPr defTabSz="919608"/>
              <a:t>34</a:t>
            </a:fld>
            <a:endParaRPr lang="it-IT" smtClean="0"/>
          </a:p>
        </p:txBody>
      </p:sp>
      <p:sp>
        <p:nvSpPr>
          <p:cNvPr id="645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44563" y="754063"/>
            <a:ext cx="4994275" cy="3744912"/>
          </a:xfrm>
          <a:ln/>
        </p:spPr>
      </p:sp>
      <p:sp>
        <p:nvSpPr>
          <p:cNvPr id="645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7385" y="4750314"/>
            <a:ext cx="5502282" cy="4500802"/>
          </a:xfrm>
          <a:noFill/>
          <a:ln/>
        </p:spPr>
        <p:txBody>
          <a:bodyPr/>
          <a:lstStyle/>
          <a:p>
            <a:pPr eaLnBrk="1" hangingPunct="1"/>
            <a:endParaRPr lang="it-IT" dirty="0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19608"/>
            <a:fld id="{37735B86-0A5C-46AE-A53E-FF87D18A7421}" type="slidenum">
              <a:rPr lang="it-IT" smtClean="0"/>
              <a:pPr defTabSz="919608"/>
              <a:t>35</a:t>
            </a:fld>
            <a:endParaRPr lang="it-IT" smtClean="0"/>
          </a:p>
        </p:txBody>
      </p:sp>
      <p:sp>
        <p:nvSpPr>
          <p:cNvPr id="665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44563" y="754063"/>
            <a:ext cx="4994275" cy="3744912"/>
          </a:xfrm>
          <a:ln/>
        </p:spPr>
      </p:sp>
      <p:sp>
        <p:nvSpPr>
          <p:cNvPr id="665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7385" y="4750314"/>
            <a:ext cx="5502282" cy="4500802"/>
          </a:xfrm>
          <a:noFill/>
          <a:ln/>
        </p:spPr>
        <p:txBody>
          <a:bodyPr/>
          <a:lstStyle/>
          <a:p>
            <a:pPr eaLnBrk="1" hangingPunct="1"/>
            <a:endParaRPr lang="it-IT" dirty="0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A2696A-DF41-4F59-903F-9389DF5E1BD1}" type="datetime1">
              <a:rPr lang="it-IT" smtClean="0"/>
              <a:pPr/>
              <a:t>05/03/2013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F2608-2DB5-4E90-BD4B-5C0BCD390594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20124556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CEEB8D-8F6B-48D9-82DC-F5533E88F768}" type="datetime1">
              <a:rPr lang="it-IT" smtClean="0"/>
              <a:pPr/>
              <a:t>05/03/2013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F2608-2DB5-4E90-BD4B-5C0BCD390594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4899590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91EF30-92C6-4029-9F4D-C6CEE007D248}" type="datetime1">
              <a:rPr lang="it-IT" smtClean="0"/>
              <a:pPr/>
              <a:t>05/03/2013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F2608-2DB5-4E90-BD4B-5C0BCD390594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731465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Titolo, testo e 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143000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495800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71700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contenuto 4"/>
          <p:cNvSpPr>
            <a:spLocks noGrp="1"/>
          </p:cNvSpPr>
          <p:nvPr>
            <p:ph sz="quarter" idx="3"/>
          </p:nvPr>
        </p:nvSpPr>
        <p:spPr>
          <a:xfrm>
            <a:off x="4648200" y="3924300"/>
            <a:ext cx="4038600" cy="2171700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BFBBCB-E074-4146-A40E-5CA48D597FC5}" type="datetime1">
              <a:rPr lang="it-IT" smtClean="0"/>
              <a:pPr>
                <a:defRPr/>
              </a:pPr>
              <a:t>05/03/2013</a:t>
            </a:fld>
            <a:endParaRPr lang="it-IT"/>
          </a:p>
        </p:txBody>
      </p:sp>
      <p:sp>
        <p:nvSpPr>
          <p:cNvPr id="7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8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B7CADB-8A8C-4C03-BB9D-48DBA272766A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401267638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olo, test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143000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495800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495800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0C2AC2-52AA-4984-AA14-2AEDC980FB9B}" type="datetime1">
              <a:rPr lang="it-IT" smtClean="0"/>
              <a:pPr>
                <a:defRPr/>
              </a:pPr>
              <a:t>05/03/2013</a:t>
            </a:fld>
            <a:endParaRPr lang="it-IT"/>
          </a:p>
        </p:txBody>
      </p:sp>
      <p:sp>
        <p:nvSpPr>
          <p:cNvPr id="6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BCBE4B-137D-42E6-A19C-66765F925924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230646634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olo e tabel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143000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abella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495800"/>
          </a:xfrm>
        </p:spPr>
        <p:txBody>
          <a:bodyPr/>
          <a:lstStyle/>
          <a:p>
            <a:pPr lvl="0"/>
            <a:endParaRPr lang="it-IT" noProof="0" smtClean="0"/>
          </a:p>
        </p:txBody>
      </p:sp>
      <p:sp>
        <p:nvSpPr>
          <p:cNvPr id="4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775C7B-F094-422A-9552-62426AE4324B}" type="datetime1">
              <a:rPr lang="it-IT" smtClean="0"/>
              <a:pPr>
                <a:defRPr/>
              </a:pPr>
              <a:t>05/03/2013</a:t>
            </a:fld>
            <a:endParaRPr lang="it-IT"/>
          </a:p>
        </p:txBody>
      </p:sp>
      <p:sp>
        <p:nvSpPr>
          <p:cNvPr id="5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C698C5-13A2-45C8-8F58-6EB4B2F8A6B9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21359820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72F5B-198D-436C-B340-0B293AF38294}" type="datetime1">
              <a:rPr lang="it-IT" smtClean="0"/>
              <a:pPr/>
              <a:t>05/03/2013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F2608-2DB5-4E90-BD4B-5C0BCD390594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36662563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D326FF-310E-45A2-8215-F4DEC3ECB7CB}" type="datetime1">
              <a:rPr lang="it-IT" smtClean="0"/>
              <a:pPr/>
              <a:t>05/03/2013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F2608-2DB5-4E90-BD4B-5C0BCD390594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7627997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1E5951-A85B-4616-ABBD-0153CDB7286C}" type="datetime1">
              <a:rPr lang="it-IT" smtClean="0"/>
              <a:pPr/>
              <a:t>05/03/2013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F2608-2DB5-4E90-BD4B-5C0BCD390594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24189912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82496-D17D-41EC-A531-085A4A63BE21}" type="datetime1">
              <a:rPr lang="it-IT" smtClean="0"/>
              <a:pPr/>
              <a:t>05/03/2013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F2608-2DB5-4E90-BD4B-5C0BCD390594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6972125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03AE01-A7ED-48F7-8298-D2DDBB7235F5}" type="datetime1">
              <a:rPr lang="it-IT" smtClean="0"/>
              <a:pPr/>
              <a:t>05/03/2013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F2608-2DB5-4E90-BD4B-5C0BCD390594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11369755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D9AA7B-C974-4C75-B525-3E3E0319AB5B}" type="datetime1">
              <a:rPr lang="it-IT" smtClean="0"/>
              <a:pPr/>
              <a:t>05/03/2013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F2608-2DB5-4E90-BD4B-5C0BCD390594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21022907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314845-A839-45AF-909E-9CFB880770DB}" type="datetime1">
              <a:rPr lang="it-IT" smtClean="0"/>
              <a:pPr/>
              <a:t>05/03/2013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F2608-2DB5-4E90-BD4B-5C0BCD390594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30911708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EB86DB-0442-4684-8F9C-FE5E66983A52}" type="datetime1">
              <a:rPr lang="it-IT" smtClean="0"/>
              <a:pPr/>
              <a:t>05/03/2013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F2608-2DB5-4E90-BD4B-5C0BCD390594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19567888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tint val="66000"/>
                <a:satMod val="160000"/>
              </a:schemeClr>
            </a:gs>
            <a:gs pos="25000">
              <a:schemeClr val="accent1">
                <a:tint val="44500"/>
                <a:satMod val="160000"/>
              </a:schemeClr>
            </a:gs>
            <a:gs pos="54000">
              <a:schemeClr val="bg1"/>
            </a:gs>
          </a:gsLst>
          <a:lin ang="189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A640C8-AABB-4280-A221-9E275AA2673B}" type="datetime1">
              <a:rPr lang="it-IT" smtClean="0"/>
              <a:pPr/>
              <a:t>05/03/2013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BF2608-2DB5-4E90-BD4B-5C0BCD390594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39248002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Relationship Id="rId4" Type="http://schemas.microsoft.com/office/2007/relationships/hdphoto" Target="../media/hdphoto2.wdp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3.xml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12" Type="http://schemas.microsoft.com/office/2007/relationships/diagramDrawing" Target="../diagrams/drawing3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11" Type="http://schemas.openxmlformats.org/officeDocument/2006/relationships/diagramColors" Target="../diagrams/colors3.xml"/><Relationship Id="rId5" Type="http://schemas.openxmlformats.org/officeDocument/2006/relationships/diagramQuickStyle" Target="../diagrams/quickStyle2.xml"/><Relationship Id="rId10" Type="http://schemas.openxmlformats.org/officeDocument/2006/relationships/diagramQuickStyle" Target="../diagrams/quickStyle3.xml"/><Relationship Id="rId4" Type="http://schemas.openxmlformats.org/officeDocument/2006/relationships/diagramLayout" Target="../diagrams/layout2.xml"/><Relationship Id="rId9" Type="http://schemas.openxmlformats.org/officeDocument/2006/relationships/diagramLayout" Target="../diagrams/layout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hyperlink" Target="http://www.fondopensionesirio.it/" TargetMode="Externa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5" Type="http://schemas.openxmlformats.org/officeDocument/2006/relationships/image" Target="../media/image13.gif"/><Relationship Id="rId4" Type="http://schemas.openxmlformats.org/officeDocument/2006/relationships/hyperlink" Target="http://www.fondopensionesirio.it/simulatore.html" TargetMode="Externa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hyperlink" Target="http://www.google.it/url?sa=i&amp;rct=j&amp;q=libro+costituzione+aperto&amp;source=images&amp;cd=&amp;cad=rja&amp;docid=8Jjj_wFQaCp7HM&amp;tbnid=mWqrpWJMmwPKgM:&amp;ved=0CAUQjRw&amp;url=http://www.imeridiani.it/&amp;ei=H9IPUYXvDIXJsgbJl4CgDw&amp;bvm=bv.41867550,d.bGE&amp;psig=AFQjCNHe2qtm38_OAzg02w1tn2OYOr7oYw&amp;ust=1360077717773305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70C0"/>
            </a:gs>
            <a:gs pos="25000">
              <a:schemeClr val="accent1">
                <a:tint val="44500"/>
                <a:satMod val="160000"/>
              </a:schemeClr>
            </a:gs>
            <a:gs pos="54000">
              <a:schemeClr val="bg1"/>
            </a:gs>
          </a:gsLst>
          <a:lin ang="189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44016" y="2204864"/>
            <a:ext cx="8460432" cy="2448272"/>
          </a:xfrm>
        </p:spPr>
        <p:txBody>
          <a:bodyPr>
            <a:normAutofit/>
          </a:bodyPr>
          <a:lstStyle/>
          <a:p>
            <a:pPr algn="r"/>
            <a:r>
              <a:rPr lang="it-IT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Arial" pitchFamily="34" charset="0"/>
              </a:rPr>
              <a:t>Fondo Pensione Complementare</a:t>
            </a:r>
          </a:p>
          <a:p>
            <a:pPr algn="r"/>
            <a:endParaRPr lang="it-IT" sz="20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ffy" pitchFamily="2" charset="0"/>
              <a:cs typeface="Arial" pitchFamily="34" charset="0"/>
            </a:endParaRPr>
          </a:p>
          <a:p>
            <a:pPr algn="r"/>
            <a:r>
              <a:rPr lang="it-IT" sz="2400" b="1" dirty="0" smtClean="0">
                <a:solidFill>
                  <a:srgbClr val="0070C0"/>
                </a:solidFill>
                <a:latin typeface="Candara" pitchFamily="34" charset="0"/>
                <a:cs typeface="Arial" pitchFamily="34" charset="0"/>
              </a:rPr>
              <a:t>Per i lavoratori dei Ministeri, Enti Pubblici non Economici,</a:t>
            </a:r>
          </a:p>
          <a:p>
            <a:pPr algn="r"/>
            <a:r>
              <a:rPr lang="it-IT" sz="2400" b="1" dirty="0" smtClean="0">
                <a:solidFill>
                  <a:srgbClr val="0070C0"/>
                </a:solidFill>
                <a:latin typeface="Candara" pitchFamily="34" charset="0"/>
                <a:cs typeface="Arial" pitchFamily="34" charset="0"/>
              </a:rPr>
              <a:t>della Presidenza del Consiglio dei Ministri, </a:t>
            </a:r>
          </a:p>
          <a:p>
            <a:pPr algn="r"/>
            <a:r>
              <a:rPr lang="it-IT" sz="2400" b="1" dirty="0" smtClean="0">
                <a:solidFill>
                  <a:srgbClr val="0070C0"/>
                </a:solidFill>
                <a:latin typeface="Candara" pitchFamily="34" charset="0"/>
                <a:cs typeface="Arial" pitchFamily="34" charset="0"/>
              </a:rPr>
              <a:t>dell’</a:t>
            </a:r>
            <a:r>
              <a:rPr lang="it-IT" sz="2400" b="1" dirty="0" err="1" smtClean="0">
                <a:solidFill>
                  <a:srgbClr val="0070C0"/>
                </a:solidFill>
                <a:latin typeface="Candara" pitchFamily="34" charset="0"/>
                <a:cs typeface="Arial" pitchFamily="34" charset="0"/>
              </a:rPr>
              <a:t>Enac</a:t>
            </a:r>
            <a:r>
              <a:rPr lang="it-IT" sz="2400" b="1" dirty="0" smtClean="0">
                <a:solidFill>
                  <a:srgbClr val="0070C0"/>
                </a:solidFill>
                <a:latin typeface="Candara" pitchFamily="34" charset="0"/>
                <a:cs typeface="Arial" pitchFamily="34" charset="0"/>
              </a:rPr>
              <a:t> e del </a:t>
            </a:r>
            <a:r>
              <a:rPr lang="it-IT" sz="2400" b="1" dirty="0" err="1" smtClean="0">
                <a:solidFill>
                  <a:srgbClr val="0070C0"/>
                </a:solidFill>
                <a:latin typeface="Candara" pitchFamily="34" charset="0"/>
                <a:cs typeface="Arial" pitchFamily="34" charset="0"/>
              </a:rPr>
              <a:t>Cnel</a:t>
            </a:r>
            <a:r>
              <a:rPr lang="it-IT" sz="2400" b="1" dirty="0" smtClean="0">
                <a:solidFill>
                  <a:srgbClr val="0070C0"/>
                </a:solidFill>
                <a:latin typeface="Candara" pitchFamily="34" charset="0"/>
                <a:cs typeface="Arial" pitchFamily="34" charset="0"/>
              </a:rPr>
              <a:t> </a:t>
            </a:r>
            <a:endParaRPr lang="it-IT" sz="2400" b="1" dirty="0">
              <a:solidFill>
                <a:srgbClr val="0070C0"/>
              </a:solidFill>
              <a:latin typeface="Candara" pitchFamily="34" charset="0"/>
              <a:cs typeface="Arial" pitchFamily="34" charset="0"/>
            </a:endParaRPr>
          </a:p>
        </p:txBody>
      </p:sp>
      <p:pic>
        <p:nvPicPr>
          <p:cNvPr id="4" name="Picture 2" descr="Sirio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580112" y="620688"/>
            <a:ext cx="2880320" cy="1220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-76" r="44118"/>
          <a:stretch/>
        </p:blipFill>
        <p:spPr bwMode="auto">
          <a:xfrm>
            <a:off x="7740353" y="4603041"/>
            <a:ext cx="1403648" cy="2254959"/>
          </a:xfrm>
          <a:prstGeom prst="rect">
            <a:avLst/>
          </a:prstGeom>
          <a:noFill/>
          <a:ln>
            <a:noFill/>
          </a:ln>
          <a:effectLst>
            <a:innerShdw blurRad="63500" dist="50800" dir="18900000">
              <a:prstClr val="black">
                <a:alpha val="50000"/>
              </a:prstClr>
            </a:inn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Arco 8"/>
          <p:cNvSpPr/>
          <p:nvPr/>
        </p:nvSpPr>
        <p:spPr>
          <a:xfrm rot="11585259">
            <a:off x="531398" y="3057347"/>
            <a:ext cx="7920880" cy="2240244"/>
          </a:xfrm>
          <a:prstGeom prst="arc">
            <a:avLst>
              <a:gd name="adj1" fmla="val 11642177"/>
              <a:gd name="adj2" fmla="val 0"/>
            </a:avLst>
          </a:prstGeom>
          <a:noFill/>
          <a:ln w="22225">
            <a:gradFill flip="none" rotWithShape="1">
              <a:gsLst>
                <a:gs pos="0">
                  <a:srgbClr val="0070C0"/>
                </a:gs>
                <a:gs pos="74000">
                  <a:schemeClr val="tx2">
                    <a:lumMod val="60000"/>
                    <a:lumOff val="4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F2608-2DB5-4E90-BD4B-5C0BCD390594}" type="slidenum">
              <a:rPr lang="it-IT" smtClean="0"/>
              <a:pPr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10577962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197768"/>
            <a:ext cx="8229600" cy="1143000"/>
          </a:xfrm>
        </p:spPr>
        <p:txBody>
          <a:bodyPr/>
          <a:lstStyle/>
          <a:p>
            <a:r>
              <a:rPr lang="it-IT" b="1" u="sng" dirty="0" smtClean="0">
                <a:ln w="0">
                  <a:noFill/>
                </a:ln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/>
                <a:latin typeface="Candara" pitchFamily="34" charset="0"/>
                <a:ea typeface="Malgun Gothic" pitchFamily="34" charset="-127"/>
                <a:cs typeface="Arial" pitchFamily="34" charset="0"/>
              </a:rPr>
              <a:t>Lo Scenario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5256583"/>
          </a:xfrm>
        </p:spPr>
        <p:txBody>
          <a:bodyPr>
            <a:noAutofit/>
          </a:bodyPr>
          <a:lstStyle/>
          <a:p>
            <a:pPr marL="0" indent="0" algn="ctr">
              <a:lnSpc>
                <a:spcPct val="115000"/>
              </a:lnSpc>
              <a:spcAft>
                <a:spcPts val="1000"/>
              </a:spcAft>
              <a:buNone/>
            </a:pPr>
            <a:r>
              <a:rPr lang="it-IT" sz="1800" dirty="0">
                <a:solidFill>
                  <a:srgbClr val="002060"/>
                </a:solidFill>
                <a:latin typeface="Candara" pitchFamily="34" charset="0"/>
              </a:rPr>
              <a:t>L’attuale scenario vede ridurre notevolmente, con le ultime riforme, il tasso di sostituzione della pensione.</a:t>
            </a:r>
          </a:p>
          <a:p>
            <a:pPr marL="0" indent="0">
              <a:lnSpc>
                <a:spcPct val="115000"/>
              </a:lnSpc>
              <a:buNone/>
            </a:pPr>
            <a:r>
              <a:rPr lang="it-IT" sz="2000" u="sng" dirty="0">
                <a:ln>
                  <a:solidFill>
                    <a:srgbClr val="0070C0"/>
                  </a:solidFill>
                </a:ln>
                <a:solidFill>
                  <a:srgbClr val="002060"/>
                </a:solidFill>
                <a:latin typeface="Candara" pitchFamily="34" charset="0"/>
              </a:rPr>
              <a:t>FINO AD OGGI</a:t>
            </a:r>
            <a:r>
              <a:rPr lang="it-IT" sz="2000" dirty="0">
                <a:ln>
                  <a:solidFill>
                    <a:srgbClr val="0070C0"/>
                  </a:solidFill>
                </a:ln>
                <a:solidFill>
                  <a:srgbClr val="002060"/>
                </a:solidFill>
                <a:latin typeface="Candara" pitchFamily="34" charset="0"/>
              </a:rPr>
              <a:t>: </a:t>
            </a:r>
            <a:r>
              <a:rPr lang="it-IT" sz="1800" dirty="0" smtClean="0">
                <a:solidFill>
                  <a:srgbClr val="002060"/>
                </a:solidFill>
                <a:latin typeface="Candara" pitchFamily="34" charset="0"/>
              </a:rPr>
              <a:t>	l’</a:t>
            </a:r>
            <a:r>
              <a:rPr lang="it-IT" sz="1800" dirty="0" smtClean="0">
                <a:ln>
                  <a:solidFill>
                    <a:srgbClr val="0070C0"/>
                  </a:solidFill>
                </a:ln>
                <a:solidFill>
                  <a:srgbClr val="002060"/>
                </a:solidFill>
                <a:latin typeface="Candara" pitchFamily="34" charset="0"/>
              </a:rPr>
              <a:t>80</a:t>
            </a:r>
            <a:r>
              <a:rPr lang="it-IT" sz="1800" dirty="0">
                <a:ln>
                  <a:solidFill>
                    <a:srgbClr val="0070C0"/>
                  </a:solidFill>
                </a:ln>
                <a:solidFill>
                  <a:srgbClr val="002060"/>
                </a:solidFill>
                <a:latin typeface="Candara" pitchFamily="34" charset="0"/>
              </a:rPr>
              <a:t>% </a:t>
            </a:r>
            <a:r>
              <a:rPr lang="it-IT" sz="1800" dirty="0">
                <a:solidFill>
                  <a:srgbClr val="002060"/>
                </a:solidFill>
                <a:latin typeface="Candara" pitchFamily="34" charset="0"/>
              </a:rPr>
              <a:t>dell’ultimo stipendio con 40 anni di </a:t>
            </a:r>
            <a:r>
              <a:rPr lang="it-IT" sz="1800" dirty="0" smtClean="0">
                <a:solidFill>
                  <a:srgbClr val="002060"/>
                </a:solidFill>
                <a:latin typeface="Candara" pitchFamily="34" charset="0"/>
              </a:rPr>
              <a:t>anzianità </a:t>
            </a:r>
          </a:p>
          <a:p>
            <a:pPr marL="0" indent="0">
              <a:lnSpc>
                <a:spcPct val="115000"/>
              </a:lnSpc>
              <a:buNone/>
            </a:pPr>
            <a:r>
              <a:rPr lang="it-IT" sz="1800" dirty="0" smtClean="0">
                <a:solidFill>
                  <a:srgbClr val="002060"/>
                </a:solidFill>
                <a:latin typeface="Candara" pitchFamily="34" charset="0"/>
              </a:rPr>
              <a:t>		(</a:t>
            </a:r>
            <a:r>
              <a:rPr lang="it-IT" sz="1800" dirty="0">
                <a:solidFill>
                  <a:srgbClr val="002060"/>
                </a:solidFill>
                <a:latin typeface="Candara" pitchFamily="34" charset="0"/>
              </a:rPr>
              <a:t>2% annuo per 40 anni).</a:t>
            </a:r>
          </a:p>
          <a:p>
            <a:pPr marL="1270" indent="0">
              <a:lnSpc>
                <a:spcPct val="115000"/>
              </a:lnSpc>
              <a:spcAft>
                <a:spcPts val="200"/>
              </a:spcAft>
              <a:buNone/>
            </a:pPr>
            <a:r>
              <a:rPr lang="it-IT" sz="2000" u="sng" dirty="0">
                <a:ln>
                  <a:solidFill>
                    <a:srgbClr val="0070C0"/>
                  </a:solidFill>
                </a:ln>
                <a:solidFill>
                  <a:srgbClr val="002060"/>
                </a:solidFill>
                <a:latin typeface="Candara" pitchFamily="34" charset="0"/>
              </a:rPr>
              <a:t>DA OGGI</a:t>
            </a:r>
            <a:r>
              <a:rPr lang="it-IT" sz="2000" dirty="0">
                <a:ln>
                  <a:solidFill>
                    <a:srgbClr val="0070C0"/>
                  </a:solidFill>
                </a:ln>
                <a:solidFill>
                  <a:srgbClr val="002060"/>
                </a:solidFill>
                <a:latin typeface="Candara" pitchFamily="34" charset="0"/>
              </a:rPr>
              <a:t>: </a:t>
            </a:r>
            <a:r>
              <a:rPr lang="it-IT" sz="1800" dirty="0">
                <a:solidFill>
                  <a:srgbClr val="002060"/>
                </a:solidFill>
                <a:latin typeface="Candara" pitchFamily="34" charset="0"/>
              </a:rPr>
              <a:t>	</a:t>
            </a:r>
            <a:r>
              <a:rPr lang="it-IT" sz="1800" dirty="0" smtClean="0">
                <a:solidFill>
                  <a:srgbClr val="002060"/>
                </a:solidFill>
                <a:latin typeface="Candara" pitchFamily="34" charset="0"/>
              </a:rPr>
              <a:t>il </a:t>
            </a:r>
            <a:r>
              <a:rPr lang="it-IT" sz="1800" dirty="0" smtClean="0">
                <a:ln>
                  <a:solidFill>
                    <a:srgbClr val="0070C0"/>
                  </a:solidFill>
                </a:ln>
                <a:solidFill>
                  <a:srgbClr val="002060"/>
                </a:solidFill>
                <a:latin typeface="Candara" pitchFamily="34" charset="0"/>
              </a:rPr>
              <a:t>40 - 50</a:t>
            </a:r>
            <a:r>
              <a:rPr lang="it-IT" sz="1800" dirty="0">
                <a:ln>
                  <a:solidFill>
                    <a:srgbClr val="0070C0"/>
                  </a:solidFill>
                </a:ln>
                <a:solidFill>
                  <a:srgbClr val="002060"/>
                </a:solidFill>
                <a:latin typeface="Candara" pitchFamily="34" charset="0"/>
              </a:rPr>
              <a:t>% </a:t>
            </a:r>
            <a:r>
              <a:rPr lang="it-IT" sz="1800" dirty="0">
                <a:solidFill>
                  <a:srgbClr val="002060"/>
                </a:solidFill>
                <a:latin typeface="Candara" pitchFamily="34" charset="0"/>
              </a:rPr>
              <a:t>dell’ultimo stipendio per i più giovani;                                                 		</a:t>
            </a:r>
            <a:r>
              <a:rPr lang="it-IT" sz="1800" dirty="0" smtClean="0">
                <a:solidFill>
                  <a:srgbClr val="002060"/>
                </a:solidFill>
                <a:latin typeface="Candara" pitchFamily="34" charset="0"/>
              </a:rPr>
              <a:t>il </a:t>
            </a:r>
            <a:r>
              <a:rPr lang="it-IT" sz="1800" dirty="0">
                <a:ln>
                  <a:solidFill>
                    <a:srgbClr val="0070C0"/>
                  </a:solidFill>
                </a:ln>
                <a:solidFill>
                  <a:srgbClr val="002060"/>
                </a:solidFill>
                <a:latin typeface="Candara" pitchFamily="34" charset="0"/>
              </a:rPr>
              <a:t>60% </a:t>
            </a:r>
            <a:r>
              <a:rPr lang="it-IT" sz="1800" dirty="0" smtClean="0">
                <a:solidFill>
                  <a:srgbClr val="002060"/>
                </a:solidFill>
                <a:latin typeface="Candara" pitchFamily="34" charset="0"/>
              </a:rPr>
              <a:t>circa </a:t>
            </a:r>
            <a:r>
              <a:rPr lang="it-IT" sz="1800" dirty="0">
                <a:solidFill>
                  <a:srgbClr val="002060"/>
                </a:solidFill>
                <a:latin typeface="Candara" pitchFamily="34" charset="0"/>
              </a:rPr>
              <a:t>per chi è a metà del percorso lavorativo</a:t>
            </a:r>
            <a:r>
              <a:rPr lang="it-IT" sz="1800" dirty="0" smtClean="0">
                <a:solidFill>
                  <a:srgbClr val="002060"/>
                </a:solidFill>
                <a:latin typeface="Candara" pitchFamily="34" charset="0"/>
              </a:rPr>
              <a:t>.</a:t>
            </a:r>
          </a:p>
          <a:p>
            <a:pPr marL="1270" indent="0">
              <a:lnSpc>
                <a:spcPct val="115000"/>
              </a:lnSpc>
              <a:spcAft>
                <a:spcPts val="200"/>
              </a:spcAft>
              <a:buNone/>
            </a:pPr>
            <a:endParaRPr lang="it-IT" sz="900" dirty="0">
              <a:solidFill>
                <a:srgbClr val="002060"/>
              </a:solidFill>
              <a:latin typeface="Candara" pitchFamily="34" charset="0"/>
            </a:endParaRPr>
          </a:p>
          <a:p>
            <a:pPr marL="0" indent="0" algn="ctr">
              <a:lnSpc>
                <a:spcPct val="115000"/>
              </a:lnSpc>
              <a:spcAft>
                <a:spcPts val="200"/>
              </a:spcAft>
              <a:buNone/>
            </a:pPr>
            <a:r>
              <a:rPr lang="it-IT" sz="2200" dirty="0">
                <a:ln>
                  <a:solidFill>
                    <a:srgbClr val="0070C0"/>
                  </a:solidFill>
                </a:ln>
                <a:solidFill>
                  <a:srgbClr val="002060"/>
                </a:solidFill>
                <a:latin typeface="Candara" pitchFamily="34" charset="0"/>
              </a:rPr>
              <a:t>LA PREVIDENZA INTEGRATIVA NON E’ PIU’ SOLO UNA BUONA OPPORTUNITA’ DI INVESTIMENTO MA UNA </a:t>
            </a:r>
            <a:r>
              <a:rPr lang="it-IT" sz="2200" u="sng" dirty="0">
                <a:ln>
                  <a:solidFill>
                    <a:srgbClr val="0070C0"/>
                  </a:solidFill>
                </a:ln>
                <a:solidFill>
                  <a:srgbClr val="002060"/>
                </a:solidFill>
                <a:latin typeface="Candara" pitchFamily="34" charset="0"/>
              </a:rPr>
              <a:t>NECESSITA</a:t>
            </a:r>
            <a:r>
              <a:rPr lang="it-IT" sz="2200" dirty="0">
                <a:ln>
                  <a:solidFill>
                    <a:srgbClr val="0070C0"/>
                  </a:solidFill>
                </a:ln>
                <a:solidFill>
                  <a:srgbClr val="002060"/>
                </a:solidFill>
                <a:latin typeface="Candara" pitchFamily="34" charset="0"/>
              </a:rPr>
              <a:t>’!!</a:t>
            </a:r>
          </a:p>
          <a:p>
            <a:pPr marL="0" indent="0" algn="ctr">
              <a:lnSpc>
                <a:spcPct val="115000"/>
              </a:lnSpc>
              <a:spcAft>
                <a:spcPts val="200"/>
              </a:spcAft>
              <a:buNone/>
            </a:pPr>
            <a:endParaRPr lang="it-IT" sz="1050" dirty="0">
              <a:solidFill>
                <a:srgbClr val="002060"/>
              </a:solidFill>
              <a:latin typeface="Candara" pitchFamily="34" charset="0"/>
            </a:endParaRPr>
          </a:p>
          <a:p>
            <a:pPr marL="0" indent="0" algn="ctr">
              <a:lnSpc>
                <a:spcPct val="115000"/>
              </a:lnSpc>
              <a:spcAft>
                <a:spcPts val="200"/>
              </a:spcAft>
              <a:buNone/>
            </a:pPr>
            <a:r>
              <a:rPr lang="it-IT" sz="1800" dirty="0">
                <a:solidFill>
                  <a:srgbClr val="002060"/>
                </a:solidFill>
                <a:latin typeface="Candara" pitchFamily="34" charset="0"/>
              </a:rPr>
              <a:t>Per cercare di integrare la pensione PUBBLICA (almeno in parte) e mantenere </a:t>
            </a:r>
            <a:endParaRPr lang="it-IT" sz="1800" dirty="0" smtClean="0">
              <a:solidFill>
                <a:srgbClr val="002060"/>
              </a:solidFill>
              <a:latin typeface="Candara" pitchFamily="34" charset="0"/>
            </a:endParaRPr>
          </a:p>
          <a:p>
            <a:pPr marL="0" indent="0" algn="ctr">
              <a:lnSpc>
                <a:spcPct val="115000"/>
              </a:lnSpc>
              <a:spcAft>
                <a:spcPts val="200"/>
              </a:spcAft>
              <a:buNone/>
            </a:pPr>
            <a:r>
              <a:rPr lang="it-IT" sz="1800" dirty="0" smtClean="0">
                <a:solidFill>
                  <a:srgbClr val="002060"/>
                </a:solidFill>
                <a:latin typeface="Candara" pitchFamily="34" charset="0"/>
              </a:rPr>
              <a:t>un </a:t>
            </a:r>
            <a:r>
              <a:rPr lang="it-IT" sz="1800" dirty="0">
                <a:solidFill>
                  <a:srgbClr val="002060"/>
                </a:solidFill>
                <a:latin typeface="Candara" pitchFamily="34" charset="0"/>
              </a:rPr>
              <a:t>dignitoso tenore di vita</a:t>
            </a:r>
            <a:r>
              <a:rPr lang="it-IT" sz="1800" dirty="0" smtClean="0">
                <a:solidFill>
                  <a:srgbClr val="002060"/>
                </a:solidFill>
                <a:latin typeface="Candara" pitchFamily="34" charset="0"/>
              </a:rPr>
              <a:t>!</a:t>
            </a:r>
          </a:p>
          <a:p>
            <a:pPr marL="0" indent="0" algn="ctr">
              <a:lnSpc>
                <a:spcPct val="115000"/>
              </a:lnSpc>
              <a:spcAft>
                <a:spcPts val="200"/>
              </a:spcAft>
              <a:buNone/>
            </a:pPr>
            <a:endParaRPr lang="it-IT" sz="700" dirty="0">
              <a:solidFill>
                <a:srgbClr val="002060"/>
              </a:solidFill>
              <a:latin typeface="Candara" pitchFamily="34" charset="0"/>
            </a:endParaRPr>
          </a:p>
          <a:p>
            <a:pPr marL="0" indent="0" algn="ctr">
              <a:lnSpc>
                <a:spcPct val="115000"/>
              </a:lnSpc>
              <a:spcAft>
                <a:spcPts val="200"/>
              </a:spcAft>
              <a:buNone/>
            </a:pPr>
            <a:r>
              <a:rPr lang="it-IT" sz="2200" dirty="0">
                <a:ln>
                  <a:solidFill>
                    <a:srgbClr val="0070C0"/>
                  </a:solidFill>
                </a:ln>
                <a:solidFill>
                  <a:srgbClr val="002060"/>
                </a:solidFill>
                <a:latin typeface="Candara" pitchFamily="34" charset="0"/>
              </a:rPr>
              <a:t>L’ADESIONE E’ ASSOLUTAMENTE VOLONTARIA</a:t>
            </a:r>
          </a:p>
        </p:txBody>
      </p:sp>
      <p:pic>
        <p:nvPicPr>
          <p:cNvPr id="4" name="Picture 2" descr="Sirio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884368" y="188640"/>
            <a:ext cx="1019248" cy="4320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F2608-2DB5-4E90-BD4B-5C0BCD390594}" type="slidenum">
              <a:rPr lang="it-IT" smtClean="0"/>
              <a:pPr/>
              <a:t>10</a:t>
            </a:fld>
            <a:endParaRPr lang="it-IT"/>
          </a:p>
        </p:txBody>
      </p:sp>
      <p:sp>
        <p:nvSpPr>
          <p:cNvPr id="6" name="Rettangolo 5"/>
          <p:cNvSpPr/>
          <p:nvPr/>
        </p:nvSpPr>
        <p:spPr>
          <a:xfrm>
            <a:off x="467544" y="3861048"/>
            <a:ext cx="8136904" cy="936104"/>
          </a:xfrm>
          <a:prstGeom prst="rect">
            <a:avLst/>
          </a:prstGeom>
          <a:noFill/>
          <a:ln w="53975">
            <a:gradFill>
              <a:gsLst>
                <a:gs pos="0">
                  <a:srgbClr val="0070C0"/>
                </a:gs>
                <a:gs pos="63000">
                  <a:srgbClr val="00FFFF"/>
                </a:gs>
                <a:gs pos="100000">
                  <a:schemeClr val="bg1"/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6896004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47430B3-1D84-4EC0-A3F4-62A1A1AD82D4}" type="slidenum">
              <a:rPr lang="it-IT"/>
              <a:pPr>
                <a:defRPr/>
              </a:pPr>
              <a:t>11</a:t>
            </a:fld>
            <a:endParaRPr lang="it-IT"/>
          </a:p>
        </p:txBody>
      </p:sp>
      <p:sp>
        <p:nvSpPr>
          <p:cNvPr id="126978" name="Rectangle 2"/>
          <p:cNvSpPr>
            <a:spLocks noGrp="1" noChangeArrowheads="1"/>
          </p:cNvSpPr>
          <p:nvPr>
            <p:ph type="title"/>
          </p:nvPr>
        </p:nvSpPr>
        <p:spPr>
          <a:xfrm>
            <a:off x="446856" y="485800"/>
            <a:ext cx="8229600" cy="1143000"/>
          </a:xfrm>
        </p:spPr>
        <p:txBody>
          <a:bodyPr>
            <a:noAutofit/>
          </a:bodyPr>
          <a:lstStyle/>
          <a:p>
            <a:pPr eaLnBrk="1" hangingPunct="1">
              <a:defRPr/>
            </a:pPr>
            <a:r>
              <a:rPr lang="it-IT" sz="4000" b="1" u="sng" dirty="0" smtClean="0">
                <a:ln w="0">
                  <a:noFill/>
                </a:ln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latin typeface="Candara" pitchFamily="34" charset="0"/>
                <a:ea typeface="Malgun Gothic" pitchFamily="34" charset="-127"/>
                <a:cs typeface="Arial" pitchFamily="34" charset="0"/>
              </a:rPr>
              <a:t>Il Sistema Retributivo </a:t>
            </a:r>
            <a:r>
              <a:rPr lang="it-IT" sz="4000" b="1" u="sng" dirty="0">
                <a:ln w="0">
                  <a:noFill/>
                </a:ln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latin typeface="Candara" pitchFamily="34" charset="0"/>
                <a:ea typeface="Malgun Gothic" pitchFamily="34" charset="-127"/>
                <a:cs typeface="Arial" pitchFamily="34" charset="0"/>
              </a:rPr>
              <a:t>a </a:t>
            </a:r>
            <a:r>
              <a:rPr lang="it-IT" sz="4000" b="1" u="sng" dirty="0" smtClean="0">
                <a:ln w="0">
                  <a:noFill/>
                </a:ln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latin typeface="Candara" pitchFamily="34" charset="0"/>
                <a:ea typeface="Malgun Gothic" pitchFamily="34" charset="-127"/>
                <a:cs typeface="Arial" pitchFamily="34" charset="0"/>
              </a:rPr>
              <a:t>Ripartizione</a:t>
            </a:r>
            <a:endParaRPr lang="it-IT" sz="3600" b="1" dirty="0">
              <a:ln w="0">
                <a:noFill/>
              </a:ln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latin typeface="Candara" pitchFamily="34" charset="0"/>
              <a:ea typeface="Malgun Gothic" pitchFamily="34" charset="-127"/>
              <a:cs typeface="Arial" pitchFamily="34" charset="0"/>
            </a:endParaRPr>
          </a:p>
        </p:txBody>
      </p:sp>
      <p:sp>
        <p:nvSpPr>
          <p:cNvPr id="922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855365"/>
            <a:ext cx="8005997" cy="4525963"/>
          </a:xfrm>
        </p:spPr>
        <p:txBody>
          <a:bodyPr>
            <a:normAutofit/>
          </a:bodyPr>
          <a:lstStyle/>
          <a:p>
            <a:pPr algn="just" eaLnBrk="1" hangingPunct="1"/>
            <a:r>
              <a:rPr lang="it-IT" dirty="0">
                <a:solidFill>
                  <a:srgbClr val="002060"/>
                </a:solidFill>
                <a:latin typeface="Candara" pitchFamily="34" charset="0"/>
              </a:rPr>
              <a:t>Calcolo della pensione sulla media delle retribuzioni degli ultimi anni di lavoro</a:t>
            </a:r>
            <a:r>
              <a:rPr lang="it-IT" dirty="0" smtClean="0">
                <a:solidFill>
                  <a:srgbClr val="002060"/>
                </a:solidFill>
                <a:latin typeface="Candara" pitchFamily="34" charset="0"/>
              </a:rPr>
              <a:t>.</a:t>
            </a:r>
          </a:p>
          <a:p>
            <a:pPr algn="just" eaLnBrk="1" hangingPunct="1"/>
            <a:endParaRPr lang="it-IT" dirty="0">
              <a:solidFill>
                <a:srgbClr val="002060"/>
              </a:solidFill>
              <a:latin typeface="Candara" pitchFamily="34" charset="0"/>
            </a:endParaRPr>
          </a:p>
          <a:p>
            <a:pPr algn="just" eaLnBrk="1" hangingPunct="1"/>
            <a:r>
              <a:rPr lang="it-IT" dirty="0">
                <a:solidFill>
                  <a:srgbClr val="002060"/>
                </a:solidFill>
                <a:latin typeface="Candara" pitchFamily="34" charset="0"/>
              </a:rPr>
              <a:t>Tasso di sostituzione assicurato 70%, 80</a:t>
            </a:r>
            <a:r>
              <a:rPr lang="it-IT" dirty="0" smtClean="0">
                <a:solidFill>
                  <a:srgbClr val="002060"/>
                </a:solidFill>
                <a:latin typeface="Candara" pitchFamily="34" charset="0"/>
              </a:rPr>
              <a:t>%, </a:t>
            </a:r>
            <a:r>
              <a:rPr lang="it-IT" dirty="0">
                <a:solidFill>
                  <a:srgbClr val="002060"/>
                </a:solidFill>
                <a:latin typeface="Candara" pitchFamily="34" charset="0"/>
              </a:rPr>
              <a:t>per alcuni Pubblici dipendenti anche il 100%</a:t>
            </a:r>
          </a:p>
          <a:p>
            <a:pPr algn="just" eaLnBrk="1" hangingPunct="1"/>
            <a:endParaRPr lang="it-IT" dirty="0">
              <a:solidFill>
                <a:srgbClr val="002060"/>
              </a:solidFill>
              <a:latin typeface="Candara" pitchFamily="34" charset="0"/>
            </a:endParaRPr>
          </a:p>
          <a:p>
            <a:pPr algn="just" eaLnBrk="1" hangingPunct="1"/>
            <a:r>
              <a:rPr lang="it-IT" dirty="0" smtClean="0">
                <a:solidFill>
                  <a:srgbClr val="002060"/>
                </a:solidFill>
                <a:latin typeface="Candara" pitchFamily="34" charset="0"/>
              </a:rPr>
              <a:t>N.B. </a:t>
            </a:r>
            <a:r>
              <a:rPr lang="it-IT" b="1" dirty="0">
                <a:solidFill>
                  <a:srgbClr val="FF0000"/>
                </a:solidFill>
                <a:latin typeface="Candara" pitchFamily="34" charset="0"/>
              </a:rPr>
              <a:t>Il tasso di sostituzione è il rapporto fra ultimo stipendio e </a:t>
            </a:r>
            <a:r>
              <a:rPr lang="it-IT" b="1" dirty="0" smtClean="0">
                <a:solidFill>
                  <a:srgbClr val="FF0000"/>
                </a:solidFill>
                <a:latin typeface="Candara" pitchFamily="34" charset="0"/>
              </a:rPr>
              <a:t>pensione.</a:t>
            </a:r>
            <a:endParaRPr lang="it-IT" b="1" dirty="0">
              <a:solidFill>
                <a:srgbClr val="FF0000"/>
              </a:solidFill>
              <a:latin typeface="Candara" pitchFamily="34" charset="0"/>
            </a:endParaRPr>
          </a:p>
        </p:txBody>
      </p:sp>
      <p:pic>
        <p:nvPicPr>
          <p:cNvPr id="7" name="Picture 2" descr="Sirio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953573" y="95063"/>
            <a:ext cx="1019248" cy="4320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40883506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egnaposto numero diapositiva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ECAD091-9EC2-4D19-AC61-DDE17ABFC1AF}" type="slidenum">
              <a:rPr lang="it-IT"/>
              <a:pPr>
                <a:defRPr/>
              </a:pPr>
              <a:t>12</a:t>
            </a:fld>
            <a:endParaRPr lang="it-IT"/>
          </a:p>
        </p:txBody>
      </p:sp>
      <p:sp>
        <p:nvSpPr>
          <p:cNvPr id="12800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97768"/>
            <a:ext cx="8229600" cy="1143000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it-IT" sz="4000" b="1" u="sng" dirty="0" smtClean="0">
                <a:ln w="0">
                  <a:noFill/>
                </a:ln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latin typeface="Candara" pitchFamily="34" charset="0"/>
                <a:ea typeface="Malgun Gothic" pitchFamily="34" charset="-127"/>
                <a:cs typeface="Arial" pitchFamily="34" charset="0"/>
              </a:rPr>
              <a:t>Sistema a Ripartizione</a:t>
            </a:r>
            <a:endParaRPr lang="it-IT" sz="4000" b="1" u="sng" dirty="0">
              <a:ln w="0">
                <a:noFill/>
              </a:ln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latin typeface="Candara" pitchFamily="34" charset="0"/>
              <a:ea typeface="Malgun Gothic" pitchFamily="34" charset="-127"/>
              <a:cs typeface="Arial" pitchFamily="34" charset="0"/>
            </a:endParaRPr>
          </a:p>
        </p:txBody>
      </p:sp>
      <p:sp>
        <p:nvSpPr>
          <p:cNvPr id="10246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67544" y="1484784"/>
            <a:ext cx="3816424" cy="5544616"/>
          </a:xfrm>
        </p:spPr>
        <p:txBody>
          <a:bodyPr>
            <a:normAutofit/>
          </a:bodyPr>
          <a:lstStyle/>
          <a:p>
            <a:pPr marL="0" indent="0" algn="just" eaLnBrk="1" hangingPunct="1">
              <a:buClr>
                <a:srgbClr val="00B050"/>
              </a:buClr>
              <a:buNone/>
            </a:pPr>
            <a:r>
              <a:rPr lang="it-IT" sz="2400" dirty="0" smtClean="0">
                <a:solidFill>
                  <a:srgbClr val="002060"/>
                </a:solidFill>
                <a:latin typeface="Candara" pitchFamily="34" charset="0"/>
              </a:rPr>
              <a:t>Chi lavora versa i contributi per pagare la pensione.</a:t>
            </a:r>
          </a:p>
          <a:p>
            <a:pPr marL="0" indent="0" algn="just" eaLnBrk="1" hangingPunct="1">
              <a:buClr>
                <a:srgbClr val="00B050"/>
              </a:buClr>
              <a:buNone/>
            </a:pPr>
            <a:r>
              <a:rPr lang="it-IT" sz="2400" dirty="0" smtClean="0">
                <a:solidFill>
                  <a:srgbClr val="002060"/>
                </a:solidFill>
                <a:latin typeface="Candara" pitchFamily="34" charset="0"/>
              </a:rPr>
              <a:t>Si tratta di una solidarietà generazionale oggi in crisi per effetto del:</a:t>
            </a:r>
          </a:p>
          <a:p>
            <a:pPr algn="ctr" eaLnBrk="1" hangingPunct="1">
              <a:buClr>
                <a:srgbClr val="00B050"/>
              </a:buClr>
              <a:buFont typeface="Wingdings" pitchFamily="2" charset="2"/>
              <a:buChar char="ü"/>
            </a:pPr>
            <a:endParaRPr lang="it-IT" sz="1800" dirty="0" smtClean="0">
              <a:solidFill>
                <a:srgbClr val="002060"/>
              </a:solidFill>
              <a:latin typeface="Candara" pitchFamily="34" charset="0"/>
            </a:endParaRPr>
          </a:p>
          <a:p>
            <a:pPr algn="ctr" eaLnBrk="1" hangingPunct="1">
              <a:buClr>
                <a:srgbClr val="00B050"/>
              </a:buClr>
              <a:buFont typeface="Wingdings" pitchFamily="2" charset="2"/>
              <a:buChar char="ü"/>
            </a:pPr>
            <a:r>
              <a:rPr lang="it-IT" sz="2400" dirty="0" smtClean="0">
                <a:solidFill>
                  <a:srgbClr val="002060"/>
                </a:solidFill>
                <a:latin typeface="Candara" pitchFamily="34" charset="0"/>
              </a:rPr>
              <a:t>Diminuito </a:t>
            </a:r>
            <a:r>
              <a:rPr lang="it-IT" sz="2400" dirty="0">
                <a:solidFill>
                  <a:srgbClr val="002060"/>
                </a:solidFill>
                <a:latin typeface="Candara" pitchFamily="34" charset="0"/>
              </a:rPr>
              <a:t>rapporto fra lavoratori attivi </a:t>
            </a:r>
            <a:r>
              <a:rPr lang="it-IT" sz="2400" dirty="0" smtClean="0">
                <a:solidFill>
                  <a:srgbClr val="002060"/>
                </a:solidFill>
                <a:latin typeface="Candara" pitchFamily="34" charset="0"/>
              </a:rPr>
              <a:t>e pensionati</a:t>
            </a:r>
          </a:p>
          <a:p>
            <a:pPr eaLnBrk="1" hangingPunct="1"/>
            <a:endParaRPr lang="it-IT" sz="2400" dirty="0">
              <a:solidFill>
                <a:srgbClr val="002060"/>
              </a:solidFill>
              <a:latin typeface="Candara" pitchFamily="34" charset="0"/>
            </a:endParaRPr>
          </a:p>
          <a:p>
            <a:pPr algn="ctr" eaLnBrk="1" hangingPunct="1">
              <a:buClr>
                <a:srgbClr val="00B050"/>
              </a:buClr>
              <a:buFont typeface="Wingdings" pitchFamily="2" charset="2"/>
              <a:buChar char="ü"/>
            </a:pPr>
            <a:r>
              <a:rPr lang="it-IT" sz="2400" dirty="0">
                <a:solidFill>
                  <a:srgbClr val="002060"/>
                </a:solidFill>
                <a:latin typeface="Candara" pitchFamily="34" charset="0"/>
              </a:rPr>
              <a:t>Aumento della durata media della vita</a:t>
            </a:r>
          </a:p>
        </p:txBody>
      </p:sp>
      <p:pic>
        <p:nvPicPr>
          <p:cNvPr id="12" name="Picture 2" descr="Sirio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953573" y="95063"/>
            <a:ext cx="1019248" cy="4320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  <p:pic>
        <p:nvPicPr>
          <p:cNvPr id="11268" name="Picture 4" descr="http://a.media.newsbomb.gr/items/cache/e7e46ceec71ca2ec8e077c3b9faf28d4_XL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57022" y="2348880"/>
            <a:ext cx="2366367" cy="1944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1270" name="Picture 6" descr="http://a.media.newsbomb.gr/items/cache/e7e46ceec71ca2ec8e077c3b9faf28d4_XL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70282" y="1407620"/>
            <a:ext cx="1347852" cy="1107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1272" name="Picture 8" descr="http://a.media.newsbomb.gr/items/cache/e7e46ceec71ca2ec8e077c3b9faf28d4_XL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99992" y="2447019"/>
            <a:ext cx="1489934" cy="1224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1274" name="Picture 10" descr="http://www.finanzaeconomia.it/wp-content/uploads/lavoratore-dip-carte1.jp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88024" y="4207897"/>
            <a:ext cx="2284341" cy="23174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Connettore 2 4"/>
          <p:cNvCxnSpPr/>
          <p:nvPr/>
        </p:nvCxnSpPr>
        <p:spPr>
          <a:xfrm flipH="1" flipV="1">
            <a:off x="5244959" y="3789040"/>
            <a:ext cx="335153" cy="93610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Connettore 2 6"/>
          <p:cNvCxnSpPr/>
          <p:nvPr/>
        </p:nvCxnSpPr>
        <p:spPr>
          <a:xfrm flipV="1">
            <a:off x="6156176" y="2564904"/>
            <a:ext cx="216024" cy="151216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Connettore 2 15"/>
          <p:cNvCxnSpPr/>
          <p:nvPr/>
        </p:nvCxnSpPr>
        <p:spPr>
          <a:xfrm flipV="1">
            <a:off x="6948264" y="4437112"/>
            <a:ext cx="339740" cy="7920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4688604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FDFF57F-C062-46A8-ACBF-F3E1EA716EAA}" type="slidenum">
              <a:rPr lang="it-IT"/>
              <a:pPr>
                <a:defRPr/>
              </a:pPr>
              <a:t>13</a:t>
            </a:fld>
            <a:endParaRPr lang="it-IT"/>
          </a:p>
        </p:txBody>
      </p:sp>
      <p:sp>
        <p:nvSpPr>
          <p:cNvPr id="13107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>
              <a:defRPr/>
            </a:pPr>
            <a:r>
              <a:rPr lang="it-IT" sz="4000" b="1" u="sng" dirty="0" smtClean="0">
                <a:ln w="0">
                  <a:noFill/>
                </a:ln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latin typeface="Candara" pitchFamily="34" charset="0"/>
                <a:ea typeface="Malgun Gothic" pitchFamily="34" charset="-127"/>
                <a:cs typeface="Arial" pitchFamily="34" charset="0"/>
              </a:rPr>
              <a:t>OGGI: Il Sistema Contributivo</a:t>
            </a:r>
            <a:endParaRPr lang="it-IT" sz="4000" b="1" u="sng" dirty="0">
              <a:ln w="0">
                <a:noFill/>
              </a:ln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latin typeface="Candara" pitchFamily="34" charset="0"/>
              <a:ea typeface="Malgun Gothic" pitchFamily="34" charset="-127"/>
              <a:cs typeface="Arial" pitchFamily="34" charset="0"/>
            </a:endParaRPr>
          </a:p>
        </p:txBody>
      </p:sp>
      <p:sp>
        <p:nvSpPr>
          <p:cNvPr id="11270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10170" y="1741512"/>
            <a:ext cx="4249862" cy="4495800"/>
          </a:xfrm>
        </p:spPr>
        <p:txBody>
          <a:bodyPr>
            <a:normAutofit/>
          </a:bodyPr>
          <a:lstStyle/>
          <a:p>
            <a:pPr eaLnBrk="1" hangingPunct="1"/>
            <a:r>
              <a:rPr lang="it-IT" dirty="0">
                <a:solidFill>
                  <a:srgbClr val="002060"/>
                </a:solidFill>
                <a:latin typeface="Candara" pitchFamily="34" charset="0"/>
              </a:rPr>
              <a:t>Accantonamento annuo di una quota della retribuzione, oggi pari al 33% </a:t>
            </a:r>
            <a:r>
              <a:rPr lang="it-IT" dirty="0" smtClean="0">
                <a:solidFill>
                  <a:srgbClr val="002060"/>
                </a:solidFill>
                <a:latin typeface="Candara" pitchFamily="34" charset="0"/>
              </a:rPr>
              <a:t>.</a:t>
            </a:r>
          </a:p>
          <a:p>
            <a:pPr eaLnBrk="1" hangingPunct="1"/>
            <a:endParaRPr lang="it-IT" dirty="0">
              <a:solidFill>
                <a:srgbClr val="002060"/>
              </a:solidFill>
              <a:latin typeface="Candara" pitchFamily="34" charset="0"/>
            </a:endParaRPr>
          </a:p>
          <a:p>
            <a:pPr eaLnBrk="1" hangingPunct="1"/>
            <a:r>
              <a:rPr lang="it-IT" dirty="0">
                <a:solidFill>
                  <a:srgbClr val="002060"/>
                </a:solidFill>
                <a:latin typeface="Candara" pitchFamily="34" charset="0"/>
              </a:rPr>
              <a:t>Tasso di sostituzione </a:t>
            </a:r>
            <a:r>
              <a:rPr lang="it-IT" dirty="0" smtClean="0">
                <a:solidFill>
                  <a:srgbClr val="002060"/>
                </a:solidFill>
                <a:latin typeface="Candara" pitchFamily="34" charset="0"/>
              </a:rPr>
              <a:t>55 - 60</a:t>
            </a:r>
            <a:r>
              <a:rPr lang="it-IT" dirty="0">
                <a:solidFill>
                  <a:srgbClr val="002060"/>
                </a:solidFill>
                <a:latin typeface="Candara" pitchFamily="34" charset="0"/>
              </a:rPr>
              <a:t>%</a:t>
            </a:r>
          </a:p>
        </p:txBody>
      </p:sp>
      <p:pic>
        <p:nvPicPr>
          <p:cNvPr id="9" name="Picture 2" descr="Sirio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953573" y="95063"/>
            <a:ext cx="1019248" cy="4320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  <p:pic>
        <p:nvPicPr>
          <p:cNvPr id="9220" name="Picture 4" descr="http://www.bl-trainers.nl/index_htm_files/204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70947" y="1844824"/>
            <a:ext cx="2085429" cy="4024747"/>
          </a:xfrm>
          <a:prstGeom prst="rect">
            <a:avLst/>
          </a:prstGeom>
          <a:noFill/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502418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5" name="Rectangle 11"/>
          <p:cNvSpPr>
            <a:spLocks noChangeArrowheads="1"/>
          </p:cNvSpPr>
          <p:nvPr/>
        </p:nvSpPr>
        <p:spPr bwMode="auto">
          <a:xfrm>
            <a:off x="3275855" y="4576763"/>
            <a:ext cx="5696965" cy="1732557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endParaRPr lang="it-IT">
              <a:solidFill>
                <a:srgbClr val="89C7FB"/>
              </a:solidFill>
              <a:latin typeface="Calibri" pitchFamily="34" charset="0"/>
            </a:endParaRPr>
          </a:p>
        </p:txBody>
      </p:sp>
      <p:sp>
        <p:nvSpPr>
          <p:cNvPr id="24578" name="Titolo 29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4000" b="1" u="sng" dirty="0">
                <a:ln w="0">
                  <a:noFill/>
                </a:ln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latin typeface="Candara" pitchFamily="34" charset="0"/>
                <a:ea typeface="Malgun Gothic" pitchFamily="34" charset="-127"/>
                <a:cs typeface="Arial" pitchFamily="34" charset="0"/>
              </a:rPr>
              <a:t>I due sistemi a confronto</a:t>
            </a:r>
          </a:p>
        </p:txBody>
      </p:sp>
      <p:sp>
        <p:nvSpPr>
          <p:cNvPr id="24579" name="Segnaposto numero diapositiva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11F6523A-5CBB-49E6-A1F0-2E8AE4908EFC}" type="slidenum">
              <a:rPr lang="it-IT">
                <a:solidFill>
                  <a:schemeClr val="tx1">
                    <a:tint val="75000"/>
                  </a:schemeClr>
                </a:solidFill>
                <a:latin typeface="+mn-lt"/>
              </a:rPr>
              <a:pPr eaLnBrk="1" hangingPunct="1"/>
              <a:t>14</a:t>
            </a:fld>
            <a:endParaRPr lang="it-IT" dirty="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sp>
        <p:nvSpPr>
          <p:cNvPr id="24580" name="Text Box 6"/>
          <p:cNvSpPr txBox="1">
            <a:spLocks noChangeArrowheads="1"/>
          </p:cNvSpPr>
          <p:nvPr/>
        </p:nvSpPr>
        <p:spPr bwMode="auto">
          <a:xfrm>
            <a:off x="5912790" y="4765675"/>
            <a:ext cx="3004349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it-IT" sz="1600" dirty="0">
                <a:solidFill>
                  <a:srgbClr val="002060"/>
                </a:solidFill>
                <a:latin typeface="Candara" pitchFamily="34" charset="0"/>
              </a:rPr>
              <a:t>Tutti i contributi effettivi versati</a:t>
            </a:r>
          </a:p>
        </p:txBody>
      </p:sp>
      <p:sp>
        <p:nvSpPr>
          <p:cNvPr id="24581" name="Rectangle 7"/>
          <p:cNvSpPr>
            <a:spLocks noChangeArrowheads="1"/>
          </p:cNvSpPr>
          <p:nvPr/>
        </p:nvSpPr>
        <p:spPr bwMode="auto">
          <a:xfrm>
            <a:off x="406796" y="2620963"/>
            <a:ext cx="5245324" cy="1647825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 anchor="ctr"/>
          <a:lstStyle/>
          <a:p>
            <a:endParaRPr lang="it-IT">
              <a:latin typeface="Calibri" pitchFamily="34" charset="0"/>
            </a:endParaRPr>
          </a:p>
        </p:txBody>
      </p:sp>
      <p:sp>
        <p:nvSpPr>
          <p:cNvPr id="24582" name="Text Box 8"/>
          <p:cNvSpPr txBox="1">
            <a:spLocks noChangeArrowheads="1"/>
          </p:cNvSpPr>
          <p:nvPr/>
        </p:nvSpPr>
        <p:spPr bwMode="auto">
          <a:xfrm>
            <a:off x="3347864" y="5086925"/>
            <a:ext cx="2359717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it-IT" sz="2000" dirty="0">
                <a:solidFill>
                  <a:srgbClr val="002060"/>
                </a:solidFill>
                <a:latin typeface="Candara" pitchFamily="34" charset="0"/>
              </a:rPr>
              <a:t>SISTEMA </a:t>
            </a:r>
            <a:r>
              <a:rPr lang="it-IT" sz="2000" dirty="0" smtClean="0">
                <a:solidFill>
                  <a:srgbClr val="002060"/>
                </a:solidFill>
                <a:latin typeface="Candara" pitchFamily="34" charset="0"/>
              </a:rPr>
              <a:t>CONTRIBUTIVO</a:t>
            </a:r>
            <a:endParaRPr lang="it-IT" sz="2000" dirty="0">
              <a:solidFill>
                <a:srgbClr val="002060"/>
              </a:solidFill>
              <a:latin typeface="Candara" pitchFamily="34" charset="0"/>
            </a:endParaRPr>
          </a:p>
        </p:txBody>
      </p:sp>
      <p:sp>
        <p:nvSpPr>
          <p:cNvPr id="24583" name="Text Box 9"/>
          <p:cNvSpPr txBox="1">
            <a:spLocks noChangeArrowheads="1"/>
          </p:cNvSpPr>
          <p:nvPr/>
        </p:nvSpPr>
        <p:spPr bwMode="auto">
          <a:xfrm>
            <a:off x="3635896" y="3081154"/>
            <a:ext cx="1685077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it-IT" sz="2000" dirty="0">
                <a:latin typeface="Candara" pitchFamily="34" charset="0"/>
              </a:rPr>
              <a:t>SISTEMA </a:t>
            </a:r>
            <a:endParaRPr lang="it-IT" sz="2000" dirty="0" smtClean="0">
              <a:latin typeface="Candara" pitchFamily="34" charset="0"/>
            </a:endParaRPr>
          </a:p>
          <a:p>
            <a:pPr algn="ctr"/>
            <a:r>
              <a:rPr lang="it-IT" sz="2000" dirty="0" smtClean="0">
                <a:latin typeface="Candara" pitchFamily="34" charset="0"/>
              </a:rPr>
              <a:t>RETRIBUTIVO</a:t>
            </a:r>
            <a:endParaRPr lang="it-IT" sz="2000" dirty="0">
              <a:latin typeface="Candara" pitchFamily="34" charset="0"/>
            </a:endParaRPr>
          </a:p>
        </p:txBody>
      </p:sp>
      <p:sp>
        <p:nvSpPr>
          <p:cNvPr id="24584" name="Line 10"/>
          <p:cNvSpPr>
            <a:spLocks noChangeShapeType="1"/>
          </p:cNvSpPr>
          <p:nvPr/>
        </p:nvSpPr>
        <p:spPr bwMode="auto">
          <a:xfrm rot="-5400000">
            <a:off x="4606924" y="-141287"/>
            <a:ext cx="3175" cy="9144000"/>
          </a:xfrm>
          <a:prstGeom prst="line">
            <a:avLst/>
          </a:prstGeom>
          <a:noFill/>
          <a:ln w="38100">
            <a:solidFill>
              <a:schemeClr val="hlink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it-IT"/>
          </a:p>
        </p:txBody>
      </p:sp>
      <p:sp>
        <p:nvSpPr>
          <p:cNvPr id="24586" name="Line 12"/>
          <p:cNvSpPr>
            <a:spLocks noChangeShapeType="1"/>
          </p:cNvSpPr>
          <p:nvPr/>
        </p:nvSpPr>
        <p:spPr bwMode="auto">
          <a:xfrm>
            <a:off x="5652120" y="4741863"/>
            <a:ext cx="0" cy="1295400"/>
          </a:xfrm>
          <a:prstGeom prst="line">
            <a:avLst/>
          </a:prstGeom>
          <a:noFill/>
          <a:ln w="38100">
            <a:solidFill>
              <a:srgbClr val="00B0F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it-IT"/>
          </a:p>
        </p:txBody>
      </p:sp>
      <p:sp>
        <p:nvSpPr>
          <p:cNvPr id="24587" name="Text Box 13"/>
          <p:cNvSpPr txBox="1">
            <a:spLocks noChangeArrowheads="1"/>
          </p:cNvSpPr>
          <p:nvPr/>
        </p:nvSpPr>
        <p:spPr bwMode="auto">
          <a:xfrm>
            <a:off x="5898503" y="5232400"/>
            <a:ext cx="278634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lnSpc>
                <a:spcPct val="50000"/>
              </a:lnSpc>
              <a:spcBef>
                <a:spcPct val="50000"/>
              </a:spcBef>
            </a:pPr>
            <a:r>
              <a:rPr lang="it-IT" sz="1600" dirty="0">
                <a:solidFill>
                  <a:srgbClr val="002060"/>
                </a:solidFill>
                <a:latin typeface="Candara" pitchFamily="34" charset="0"/>
              </a:rPr>
              <a:t>Rivalutazione annua come da </a:t>
            </a:r>
          </a:p>
          <a:p>
            <a:pPr>
              <a:lnSpc>
                <a:spcPct val="50000"/>
              </a:lnSpc>
              <a:spcBef>
                <a:spcPct val="50000"/>
              </a:spcBef>
            </a:pPr>
            <a:r>
              <a:rPr lang="it-IT" sz="1600" dirty="0">
                <a:solidFill>
                  <a:srgbClr val="002060"/>
                </a:solidFill>
                <a:latin typeface="Candara" pitchFamily="34" charset="0"/>
              </a:rPr>
              <a:t>andamento PIL</a:t>
            </a:r>
          </a:p>
        </p:txBody>
      </p:sp>
      <p:sp>
        <p:nvSpPr>
          <p:cNvPr id="24588" name="Text Box 14"/>
          <p:cNvSpPr txBox="1">
            <a:spLocks noChangeArrowheads="1"/>
          </p:cNvSpPr>
          <p:nvPr/>
        </p:nvSpPr>
        <p:spPr bwMode="auto">
          <a:xfrm>
            <a:off x="5863578" y="5667375"/>
            <a:ext cx="1802096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it-IT" sz="1600" dirty="0">
                <a:solidFill>
                  <a:srgbClr val="002060"/>
                </a:solidFill>
                <a:latin typeface="Candara" pitchFamily="34" charset="0"/>
              </a:rPr>
              <a:t>Rendita attuariale </a:t>
            </a:r>
            <a:endParaRPr lang="it-IT" sz="1600" dirty="0" smtClean="0">
              <a:solidFill>
                <a:srgbClr val="002060"/>
              </a:solidFill>
              <a:latin typeface="Candara" pitchFamily="34" charset="0"/>
            </a:endParaRPr>
          </a:p>
          <a:p>
            <a:r>
              <a:rPr lang="it-IT" sz="1600" dirty="0" smtClean="0">
                <a:solidFill>
                  <a:srgbClr val="002060"/>
                </a:solidFill>
                <a:latin typeface="Candara" pitchFamily="34" charset="0"/>
              </a:rPr>
              <a:t>(</a:t>
            </a:r>
            <a:r>
              <a:rPr lang="it-IT" sz="1600" dirty="0">
                <a:solidFill>
                  <a:srgbClr val="002060"/>
                </a:solidFill>
                <a:latin typeface="Candara" pitchFamily="34" charset="0"/>
              </a:rPr>
              <a:t>speranza di vita)</a:t>
            </a:r>
          </a:p>
        </p:txBody>
      </p:sp>
      <p:sp>
        <p:nvSpPr>
          <p:cNvPr id="24589" name="Text Box 15"/>
          <p:cNvSpPr txBox="1">
            <a:spLocks noChangeArrowheads="1"/>
          </p:cNvSpPr>
          <p:nvPr/>
        </p:nvSpPr>
        <p:spPr bwMode="auto">
          <a:xfrm>
            <a:off x="406796" y="3228975"/>
            <a:ext cx="2509020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>
              <a:spcBef>
                <a:spcPct val="50000"/>
              </a:spcBef>
            </a:pPr>
            <a:r>
              <a:rPr lang="it-IT" sz="1600" dirty="0">
                <a:latin typeface="Candara" pitchFamily="34" charset="0"/>
              </a:rPr>
              <a:t>Numero di anni accreditati</a:t>
            </a:r>
          </a:p>
        </p:txBody>
      </p:sp>
      <p:sp>
        <p:nvSpPr>
          <p:cNvPr id="24590" name="Text Box 16"/>
          <p:cNvSpPr txBox="1">
            <a:spLocks noChangeArrowheads="1"/>
          </p:cNvSpPr>
          <p:nvPr/>
        </p:nvSpPr>
        <p:spPr bwMode="auto">
          <a:xfrm>
            <a:off x="435371" y="3609975"/>
            <a:ext cx="2465740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>
              <a:spcBef>
                <a:spcPct val="50000"/>
              </a:spcBef>
            </a:pPr>
            <a:r>
              <a:rPr lang="it-IT" sz="1600" dirty="0">
                <a:latin typeface="Candara" pitchFamily="34" charset="0"/>
              </a:rPr>
              <a:t>Rendimento fisso annuale</a:t>
            </a:r>
          </a:p>
        </p:txBody>
      </p:sp>
      <p:sp>
        <p:nvSpPr>
          <p:cNvPr id="24591" name="Line 17"/>
          <p:cNvSpPr>
            <a:spLocks noChangeShapeType="1"/>
          </p:cNvSpPr>
          <p:nvPr/>
        </p:nvSpPr>
        <p:spPr bwMode="auto">
          <a:xfrm>
            <a:off x="3275856" y="2849563"/>
            <a:ext cx="0" cy="1181100"/>
          </a:xfrm>
          <a:prstGeom prst="line">
            <a:avLst/>
          </a:prstGeom>
          <a:noFill/>
          <a:ln w="38100">
            <a:solidFill>
              <a:schemeClr val="bg1">
                <a:lumMod val="75000"/>
              </a:scheme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it-IT"/>
          </a:p>
        </p:txBody>
      </p:sp>
      <p:sp>
        <p:nvSpPr>
          <p:cNvPr id="24592" name="Text Box 18"/>
          <p:cNvSpPr txBox="1">
            <a:spLocks noChangeArrowheads="1"/>
          </p:cNvSpPr>
          <p:nvPr/>
        </p:nvSpPr>
        <p:spPr bwMode="auto">
          <a:xfrm>
            <a:off x="1027956" y="2847975"/>
            <a:ext cx="1851789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>
              <a:spcBef>
                <a:spcPct val="50000"/>
              </a:spcBef>
            </a:pPr>
            <a:r>
              <a:rPr lang="it-IT" sz="1600" dirty="0">
                <a:latin typeface="Candara" pitchFamily="34" charset="0"/>
              </a:rPr>
              <a:t>Ultime retribuzioni</a:t>
            </a:r>
          </a:p>
        </p:txBody>
      </p:sp>
      <p:sp>
        <p:nvSpPr>
          <p:cNvPr id="24593" name="AutoShape 19"/>
          <p:cNvSpPr>
            <a:spLocks noChangeArrowheads="1"/>
          </p:cNvSpPr>
          <p:nvPr/>
        </p:nvSpPr>
        <p:spPr bwMode="auto">
          <a:xfrm rot="16200000" flipV="1">
            <a:off x="3001789" y="2969419"/>
            <a:ext cx="173037" cy="85725"/>
          </a:xfrm>
          <a:prstGeom prst="triangle">
            <a:avLst>
              <a:gd name="adj" fmla="val 50000"/>
            </a:avLst>
          </a:prstGeom>
          <a:solidFill>
            <a:schemeClr val="bg1">
              <a:lumMod val="65000"/>
            </a:schemeClr>
          </a:solidFill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24594" name="AutoShape 20"/>
          <p:cNvSpPr>
            <a:spLocks noChangeArrowheads="1"/>
          </p:cNvSpPr>
          <p:nvPr/>
        </p:nvSpPr>
        <p:spPr bwMode="auto">
          <a:xfrm rot="16200000" flipV="1">
            <a:off x="3001789" y="3355181"/>
            <a:ext cx="173038" cy="85725"/>
          </a:xfrm>
          <a:prstGeom prst="triangle">
            <a:avLst>
              <a:gd name="adj" fmla="val 50000"/>
            </a:avLst>
          </a:prstGeom>
          <a:solidFill>
            <a:schemeClr val="bg1">
              <a:lumMod val="65000"/>
            </a:schemeClr>
          </a:solidFill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24595" name="AutoShape 21"/>
          <p:cNvSpPr>
            <a:spLocks noChangeArrowheads="1"/>
          </p:cNvSpPr>
          <p:nvPr/>
        </p:nvSpPr>
        <p:spPr bwMode="auto">
          <a:xfrm rot="16200000" flipV="1">
            <a:off x="3001789" y="3729831"/>
            <a:ext cx="173038" cy="85725"/>
          </a:xfrm>
          <a:prstGeom prst="triangle">
            <a:avLst>
              <a:gd name="adj" fmla="val 50000"/>
            </a:avLst>
          </a:prstGeom>
          <a:solidFill>
            <a:schemeClr val="bg1">
              <a:lumMod val="65000"/>
            </a:schemeClr>
          </a:solidFill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24596" name="AutoShape 22"/>
          <p:cNvSpPr>
            <a:spLocks noChangeArrowheads="1"/>
          </p:cNvSpPr>
          <p:nvPr/>
        </p:nvSpPr>
        <p:spPr bwMode="auto">
          <a:xfrm rot="5400000" flipV="1">
            <a:off x="5738762" y="4914106"/>
            <a:ext cx="173038" cy="85725"/>
          </a:xfrm>
          <a:prstGeom prst="triangle">
            <a:avLst>
              <a:gd name="adj" fmla="val 50000"/>
            </a:avLst>
          </a:prstGeom>
          <a:solidFill>
            <a:srgbClr val="00B0F0"/>
          </a:solidFill>
          <a:ln w="9525">
            <a:solidFill>
              <a:srgbClr val="89C7FB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>
              <a:solidFill>
                <a:srgbClr val="002060"/>
              </a:solidFill>
              <a:latin typeface="Calibri" pitchFamily="34" charset="0"/>
            </a:endParaRPr>
          </a:p>
        </p:txBody>
      </p:sp>
      <p:sp>
        <p:nvSpPr>
          <p:cNvPr id="24597" name="AutoShape 23"/>
          <p:cNvSpPr>
            <a:spLocks noChangeArrowheads="1"/>
          </p:cNvSpPr>
          <p:nvPr/>
        </p:nvSpPr>
        <p:spPr bwMode="auto">
          <a:xfrm rot="5400000" flipV="1">
            <a:off x="5738762" y="5274469"/>
            <a:ext cx="173037" cy="85725"/>
          </a:xfrm>
          <a:prstGeom prst="triangle">
            <a:avLst>
              <a:gd name="adj" fmla="val 50000"/>
            </a:avLst>
          </a:prstGeom>
          <a:solidFill>
            <a:srgbClr val="00B0F0"/>
          </a:solidFill>
          <a:ln w="9525">
            <a:solidFill>
              <a:srgbClr val="89C7FB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>
              <a:latin typeface="Calibri" pitchFamily="34" charset="0"/>
            </a:endParaRPr>
          </a:p>
        </p:txBody>
      </p:sp>
      <p:sp>
        <p:nvSpPr>
          <p:cNvPr id="24598" name="AutoShape 24"/>
          <p:cNvSpPr>
            <a:spLocks noChangeArrowheads="1"/>
          </p:cNvSpPr>
          <p:nvPr/>
        </p:nvSpPr>
        <p:spPr bwMode="auto">
          <a:xfrm rot="5400000" flipV="1">
            <a:off x="5738762" y="5788819"/>
            <a:ext cx="173037" cy="85725"/>
          </a:xfrm>
          <a:prstGeom prst="triangle">
            <a:avLst>
              <a:gd name="adj" fmla="val 50000"/>
            </a:avLst>
          </a:prstGeom>
          <a:solidFill>
            <a:srgbClr val="00B0F0"/>
          </a:solidFill>
          <a:ln w="9525">
            <a:solidFill>
              <a:srgbClr val="89C7FB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>
              <a:latin typeface="Calibri" pitchFamily="34" charset="0"/>
            </a:endParaRPr>
          </a:p>
        </p:txBody>
      </p:sp>
      <p:sp>
        <p:nvSpPr>
          <p:cNvPr id="24599" name="Text Box 25"/>
          <p:cNvSpPr txBox="1">
            <a:spLocks noChangeArrowheads="1"/>
          </p:cNvSpPr>
          <p:nvPr/>
        </p:nvSpPr>
        <p:spPr bwMode="auto">
          <a:xfrm>
            <a:off x="3309194" y="1268760"/>
            <a:ext cx="2362200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it-IT" sz="2400" dirty="0">
                <a:solidFill>
                  <a:srgbClr val="89C7FB"/>
                </a:solidFill>
                <a:latin typeface="Candara" pitchFamily="34" charset="0"/>
              </a:rPr>
              <a:t>Sistemi di calcolo pensione</a:t>
            </a:r>
            <a:endParaRPr lang="en-US" sz="2400" dirty="0">
              <a:solidFill>
                <a:srgbClr val="89C7FB"/>
              </a:solidFill>
              <a:latin typeface="Candara" pitchFamily="34" charset="0"/>
            </a:endParaRPr>
          </a:p>
        </p:txBody>
      </p:sp>
      <p:sp>
        <p:nvSpPr>
          <p:cNvPr id="24600" name="Line 26"/>
          <p:cNvSpPr>
            <a:spLocks noChangeShapeType="1"/>
          </p:cNvSpPr>
          <p:nvPr/>
        </p:nvSpPr>
        <p:spPr bwMode="auto">
          <a:xfrm>
            <a:off x="5330081" y="1858963"/>
            <a:ext cx="293688" cy="0"/>
          </a:xfrm>
          <a:prstGeom prst="line">
            <a:avLst/>
          </a:prstGeom>
          <a:noFill/>
          <a:ln w="38100">
            <a:solidFill>
              <a:srgbClr val="89C7FB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24601" name="Line 27"/>
          <p:cNvSpPr>
            <a:spLocks noChangeShapeType="1"/>
          </p:cNvSpPr>
          <p:nvPr/>
        </p:nvSpPr>
        <p:spPr bwMode="auto">
          <a:xfrm rot="-5400000">
            <a:off x="3002806" y="2119313"/>
            <a:ext cx="546100" cy="0"/>
          </a:xfrm>
          <a:prstGeom prst="line">
            <a:avLst/>
          </a:prstGeom>
          <a:noFill/>
          <a:ln w="38100">
            <a:solidFill>
              <a:srgbClr val="89C7FB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24602" name="Line 28"/>
          <p:cNvSpPr>
            <a:spLocks noChangeShapeType="1"/>
          </p:cNvSpPr>
          <p:nvPr/>
        </p:nvSpPr>
        <p:spPr bwMode="auto">
          <a:xfrm rot="-5400000">
            <a:off x="5350719" y="2119313"/>
            <a:ext cx="546100" cy="0"/>
          </a:xfrm>
          <a:prstGeom prst="line">
            <a:avLst/>
          </a:prstGeom>
          <a:noFill/>
          <a:ln w="38100">
            <a:solidFill>
              <a:srgbClr val="89C7FB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24603" name="Line 34"/>
          <p:cNvSpPr>
            <a:spLocks noChangeShapeType="1"/>
          </p:cNvSpPr>
          <p:nvPr/>
        </p:nvSpPr>
        <p:spPr bwMode="auto">
          <a:xfrm>
            <a:off x="3275856" y="1858963"/>
            <a:ext cx="293688" cy="0"/>
          </a:xfrm>
          <a:prstGeom prst="line">
            <a:avLst/>
          </a:prstGeom>
          <a:noFill/>
          <a:ln w="38100">
            <a:solidFill>
              <a:srgbClr val="89C7FB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pic>
        <p:nvPicPr>
          <p:cNvPr id="28" name="Picture 2" descr="Sirio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953573" y="95063"/>
            <a:ext cx="1019248" cy="4320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42677910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it-IT" sz="3600" b="1" u="sng" dirty="0">
                <a:ln w="0">
                  <a:noFill/>
                </a:ln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latin typeface="Candara" pitchFamily="34" charset="0"/>
                <a:ea typeface="Malgun Gothic" pitchFamily="34" charset="-127"/>
                <a:cs typeface="Arial" pitchFamily="34" charset="0"/>
              </a:rPr>
              <a:t>A partire dal 1° Gennaio </a:t>
            </a:r>
            <a:r>
              <a:rPr lang="it-IT" sz="3600" b="1" u="sng" dirty="0" smtClean="0">
                <a:ln w="0">
                  <a:noFill/>
                </a:ln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latin typeface="Candara" pitchFamily="34" charset="0"/>
                <a:ea typeface="Malgun Gothic" pitchFamily="34" charset="-127"/>
                <a:cs typeface="Arial" pitchFamily="34" charset="0"/>
              </a:rPr>
              <a:t>2013</a:t>
            </a:r>
            <a:br>
              <a:rPr lang="it-IT" sz="3600" b="1" u="sng" dirty="0" smtClean="0">
                <a:ln w="0">
                  <a:noFill/>
                </a:ln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latin typeface="Candara" pitchFamily="34" charset="0"/>
                <a:ea typeface="Malgun Gothic" pitchFamily="34" charset="-127"/>
                <a:cs typeface="Arial" pitchFamily="34" charset="0"/>
              </a:rPr>
            </a:br>
            <a:r>
              <a:rPr lang="it-IT" sz="3600" b="1" u="sng" dirty="0" smtClean="0">
                <a:ln w="0">
                  <a:noFill/>
                </a:ln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latin typeface="Candara" pitchFamily="34" charset="0"/>
                <a:ea typeface="Malgun Gothic" pitchFamily="34" charset="-127"/>
                <a:cs typeface="Arial" pitchFamily="34" charset="0"/>
              </a:rPr>
              <a:t>Pensione per i </a:t>
            </a:r>
            <a:r>
              <a:rPr lang="it-IT" sz="3600" b="1" u="sng" dirty="0">
                <a:ln w="0">
                  <a:noFill/>
                </a:ln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latin typeface="Candara" pitchFamily="34" charset="0"/>
                <a:ea typeface="Malgun Gothic" pitchFamily="34" charset="-127"/>
                <a:cs typeface="Arial" pitchFamily="34" charset="0"/>
              </a:rPr>
              <a:t>D</a:t>
            </a:r>
            <a:r>
              <a:rPr lang="it-IT" sz="3600" b="1" u="sng" dirty="0" smtClean="0">
                <a:ln w="0">
                  <a:noFill/>
                </a:ln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latin typeface="Candara" pitchFamily="34" charset="0"/>
                <a:ea typeface="Malgun Gothic" pitchFamily="34" charset="-127"/>
                <a:cs typeface="Arial" pitchFamily="34" charset="0"/>
              </a:rPr>
              <a:t>ipendenti Pubblici</a:t>
            </a:r>
            <a:endParaRPr lang="it-IT" sz="3600" b="1" u="sng" dirty="0">
              <a:ln w="0">
                <a:noFill/>
              </a:ln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latin typeface="Candara" pitchFamily="34" charset="0"/>
              <a:ea typeface="Malgun Gothic" pitchFamily="34" charset="-127"/>
              <a:cs typeface="Arial" pitchFamily="34" charset="0"/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F2608-2DB5-4E90-BD4B-5C0BCD390594}" type="slidenum">
              <a:rPr lang="it-IT" smtClean="0"/>
              <a:pPr/>
              <a:t>15</a:t>
            </a:fld>
            <a:endParaRPr lang="it-IT"/>
          </a:p>
        </p:txBody>
      </p:sp>
      <p:pic>
        <p:nvPicPr>
          <p:cNvPr id="5" name="Picture 2" descr="Sirio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885113" y="188913"/>
            <a:ext cx="1019175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29" name="Segnaposto contenuto 2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750773165"/>
              </p:ext>
            </p:extLst>
          </p:nvPr>
        </p:nvGraphicFramePr>
        <p:xfrm>
          <a:off x="457200" y="1412776"/>
          <a:ext cx="8229600" cy="51125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xmlns="" val="11863040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9A56A02-83A6-4001-95E3-AD3AC086F229}" type="slidenum">
              <a:rPr lang="it-IT"/>
              <a:pPr>
                <a:defRPr/>
              </a:pPr>
              <a:t>16</a:t>
            </a:fld>
            <a:endParaRPr lang="it-IT" dirty="0"/>
          </a:p>
        </p:txBody>
      </p:sp>
      <p:sp>
        <p:nvSpPr>
          <p:cNvPr id="13414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41784"/>
            <a:ext cx="8229600" cy="1287016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it-IT" sz="4000" b="1" u="sng" dirty="0">
                <a:ln w="0">
                  <a:noFill/>
                </a:ln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latin typeface="Candara" pitchFamily="34" charset="0"/>
                <a:ea typeface="Malgun Gothic" pitchFamily="34" charset="-127"/>
                <a:cs typeface="Arial" pitchFamily="34" charset="0"/>
              </a:rPr>
              <a:t>PERCHE’ </a:t>
            </a:r>
            <a:br>
              <a:rPr lang="it-IT" sz="4000" b="1" u="sng" dirty="0">
                <a:ln w="0">
                  <a:noFill/>
                </a:ln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latin typeface="Candara" pitchFamily="34" charset="0"/>
                <a:ea typeface="Malgun Gothic" pitchFamily="34" charset="-127"/>
                <a:cs typeface="Arial" pitchFamily="34" charset="0"/>
              </a:rPr>
            </a:br>
            <a:r>
              <a:rPr lang="it-IT" sz="4000" b="1" u="sng" dirty="0">
                <a:ln w="0">
                  <a:noFill/>
                </a:ln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latin typeface="Candara" pitchFamily="34" charset="0"/>
                <a:ea typeface="Malgun Gothic" pitchFamily="34" charset="-127"/>
                <a:cs typeface="Arial" pitchFamily="34" charset="0"/>
              </a:rPr>
              <a:t>la Previdenza Complementare</a:t>
            </a:r>
          </a:p>
        </p:txBody>
      </p:sp>
      <p:sp>
        <p:nvSpPr>
          <p:cNvPr id="14342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95536" y="2680320"/>
            <a:ext cx="4042792" cy="2980928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it-IT" sz="2800" dirty="0" smtClean="0">
                <a:solidFill>
                  <a:srgbClr val="002060"/>
                </a:solidFill>
                <a:latin typeface="Candara" pitchFamily="34" charset="0"/>
              </a:rPr>
              <a:t>Per costruire un’altra </a:t>
            </a:r>
            <a:r>
              <a:rPr lang="it-IT" sz="2800" dirty="0">
                <a:ln w="18415" cmpd="sng">
                  <a:solidFill>
                    <a:srgbClr val="00B0F0"/>
                  </a:solidFill>
                  <a:prstDash val="solid"/>
                </a:ln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pensione</a:t>
            </a:r>
            <a:r>
              <a:rPr lang="it-IT" sz="2800" dirty="0" smtClean="0">
                <a:solidFill>
                  <a:srgbClr val="002060"/>
                </a:solidFill>
                <a:latin typeface="Candara" pitchFamily="34" charset="0"/>
              </a:rPr>
              <a:t> </a:t>
            </a:r>
            <a:r>
              <a:rPr lang="it-IT" sz="2800" dirty="0">
                <a:solidFill>
                  <a:srgbClr val="002060"/>
                </a:solidFill>
                <a:latin typeface="Candara" pitchFamily="34" charset="0"/>
              </a:rPr>
              <a:t>a fianco di quella </a:t>
            </a:r>
            <a:r>
              <a:rPr lang="it-IT" sz="2800" dirty="0" smtClean="0">
                <a:solidFill>
                  <a:srgbClr val="002060"/>
                </a:solidFill>
                <a:latin typeface="Candara" pitchFamily="34" charset="0"/>
              </a:rPr>
              <a:t>obbligatoria che sia capace di </a:t>
            </a:r>
            <a:r>
              <a:rPr lang="it-IT" sz="2800" dirty="0">
                <a:ln w="18415" cmpd="sng">
                  <a:solidFill>
                    <a:srgbClr val="00B0F0"/>
                  </a:solidFill>
                  <a:prstDash val="solid"/>
                </a:ln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integrarla</a:t>
            </a:r>
            <a:r>
              <a:rPr lang="it-IT" sz="2800" dirty="0" smtClean="0">
                <a:solidFill>
                  <a:srgbClr val="002060"/>
                </a:solidFill>
                <a:latin typeface="Candara" pitchFamily="34" charset="0"/>
              </a:rPr>
              <a:t> e </a:t>
            </a:r>
            <a:r>
              <a:rPr lang="it-IT" sz="2800" dirty="0">
                <a:ln w="18415" cmpd="sng">
                  <a:solidFill>
                    <a:srgbClr val="00B0F0"/>
                  </a:solidFill>
                  <a:prstDash val="solid"/>
                </a:ln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completarla</a:t>
            </a:r>
            <a:r>
              <a:rPr lang="it-IT" sz="2800" dirty="0" smtClean="0">
                <a:solidFill>
                  <a:srgbClr val="002060"/>
                </a:solidFill>
                <a:latin typeface="Candara" pitchFamily="34" charset="0"/>
              </a:rPr>
              <a:t>.</a:t>
            </a:r>
          </a:p>
          <a:p>
            <a:pPr marL="0" indent="0" algn="ctr">
              <a:buNone/>
            </a:pPr>
            <a:endParaRPr lang="it-IT" sz="2800" dirty="0" smtClean="0">
              <a:solidFill>
                <a:srgbClr val="002060"/>
              </a:solidFill>
              <a:latin typeface="Candara" pitchFamily="34" charset="0"/>
            </a:endParaRPr>
          </a:p>
        </p:txBody>
      </p:sp>
      <p:pic>
        <p:nvPicPr>
          <p:cNvPr id="8" name="Picture 2" descr="Sirio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953573" y="95063"/>
            <a:ext cx="1019248" cy="4320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  <p:pic>
        <p:nvPicPr>
          <p:cNvPr id="8194" name="Picture 2" descr="http://www.ingeniosus.net/wp-content/uploads/2010/03/Purchased-Blue-Puzzle-Pieces-Fotolia_126462_M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sharpenSoften amount="50000"/>
                    </a14:imgEffect>
                    <a14:imgEffect>
                      <a14:saturation sat="20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058769" y="2430063"/>
            <a:ext cx="4652834" cy="34823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5348240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7DFBC2-0858-4D2E-9A4A-4590E45236B7}" type="slidenum">
              <a:rPr lang="it-IT"/>
              <a:pPr>
                <a:defRPr/>
              </a:pPr>
              <a:t>17</a:t>
            </a:fld>
            <a:endParaRPr lang="it-IT"/>
          </a:p>
        </p:txBody>
      </p:sp>
      <p:sp>
        <p:nvSpPr>
          <p:cNvPr id="70658" name="Rectangle 2"/>
          <p:cNvSpPr>
            <a:spLocks noGrp="1" noChangeArrowheads="1"/>
          </p:cNvSpPr>
          <p:nvPr>
            <p:ph type="title"/>
          </p:nvPr>
        </p:nvSpPr>
        <p:spPr>
          <a:xfrm>
            <a:off x="241176" y="548680"/>
            <a:ext cx="8579296" cy="1143000"/>
          </a:xfrm>
        </p:spPr>
        <p:txBody>
          <a:bodyPr>
            <a:noAutofit/>
          </a:bodyPr>
          <a:lstStyle/>
          <a:p>
            <a:pPr eaLnBrk="1" hangingPunct="1">
              <a:defRPr/>
            </a:pPr>
            <a:r>
              <a:rPr lang="it-IT" sz="4000" b="1" u="sng" dirty="0" smtClean="0">
                <a:ln w="0">
                  <a:noFill/>
                </a:ln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latin typeface="Candara" pitchFamily="34" charset="0"/>
                <a:ea typeface="Malgun Gothic" pitchFamily="34" charset="-127"/>
                <a:cs typeface="Arial" pitchFamily="34" charset="0"/>
              </a:rPr>
              <a:t>PERCHE’ </a:t>
            </a:r>
            <a:br>
              <a:rPr lang="it-IT" sz="4000" b="1" u="sng" dirty="0" smtClean="0">
                <a:ln w="0">
                  <a:noFill/>
                </a:ln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latin typeface="Candara" pitchFamily="34" charset="0"/>
                <a:ea typeface="Malgun Gothic" pitchFamily="34" charset="-127"/>
                <a:cs typeface="Arial" pitchFamily="34" charset="0"/>
              </a:rPr>
            </a:br>
            <a:r>
              <a:rPr lang="it-IT" sz="4000" b="1" u="sng" dirty="0" smtClean="0">
                <a:ln w="0">
                  <a:noFill/>
                </a:ln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latin typeface="Candara" pitchFamily="34" charset="0"/>
                <a:ea typeface="Malgun Gothic" pitchFamily="34" charset="-127"/>
                <a:cs typeface="Arial" pitchFamily="34" charset="0"/>
              </a:rPr>
              <a:t>la Previdenza Complementare</a:t>
            </a:r>
            <a:endParaRPr lang="it-IT" sz="4000" b="1" u="sng" dirty="0">
              <a:ln w="0">
                <a:noFill/>
              </a:ln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latin typeface="Candara" pitchFamily="34" charset="0"/>
              <a:ea typeface="Malgun Gothic" pitchFamily="34" charset="-127"/>
              <a:cs typeface="Arial" pitchFamily="34" charset="0"/>
            </a:endParaRPr>
          </a:p>
        </p:txBody>
      </p:sp>
      <p:sp>
        <p:nvSpPr>
          <p:cNvPr id="1536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7544" y="2143397"/>
            <a:ext cx="8229600" cy="4525963"/>
          </a:xfrm>
        </p:spPr>
        <p:txBody>
          <a:bodyPr>
            <a:normAutofit/>
          </a:bodyPr>
          <a:lstStyle/>
          <a:p>
            <a:pPr marL="0" indent="0" algn="just" eaLnBrk="1" hangingPunct="1">
              <a:buNone/>
            </a:pPr>
            <a:r>
              <a:rPr lang="it-IT" dirty="0" smtClean="0">
                <a:solidFill>
                  <a:srgbClr val="002060"/>
                </a:solidFill>
                <a:latin typeface="Candara" pitchFamily="34" charset="0"/>
              </a:rPr>
              <a:t>Ecco </a:t>
            </a:r>
            <a:r>
              <a:rPr lang="it-IT" dirty="0">
                <a:solidFill>
                  <a:srgbClr val="002060"/>
                </a:solidFill>
                <a:latin typeface="Candara" pitchFamily="34" charset="0"/>
              </a:rPr>
              <a:t>un esempio che chiarisce le </a:t>
            </a:r>
            <a:r>
              <a:rPr lang="it-IT" dirty="0" smtClean="0">
                <a:solidFill>
                  <a:srgbClr val="002060"/>
                </a:solidFill>
                <a:latin typeface="Candara" pitchFamily="34" charset="0"/>
              </a:rPr>
              <a:t>motivazione della </a:t>
            </a:r>
            <a:r>
              <a:rPr lang="it-IT" dirty="0">
                <a:solidFill>
                  <a:srgbClr val="002060"/>
                </a:solidFill>
                <a:latin typeface="Candara" pitchFamily="34" charset="0"/>
              </a:rPr>
              <a:t>previdenza complementare.</a:t>
            </a:r>
          </a:p>
          <a:p>
            <a:pPr marL="0" indent="0" algn="just" eaLnBrk="1" hangingPunct="1">
              <a:buNone/>
            </a:pPr>
            <a:r>
              <a:rPr lang="it-IT" dirty="0" smtClean="0">
                <a:solidFill>
                  <a:srgbClr val="002060"/>
                </a:solidFill>
                <a:latin typeface="Candara" pitchFamily="34" charset="0"/>
              </a:rPr>
              <a:t>Consideriamo </a:t>
            </a:r>
            <a:r>
              <a:rPr lang="it-IT" dirty="0">
                <a:solidFill>
                  <a:srgbClr val="002060"/>
                </a:solidFill>
                <a:latin typeface="Candara" pitchFamily="34" charset="0"/>
              </a:rPr>
              <a:t>3 lavoratrici che </a:t>
            </a:r>
            <a:r>
              <a:rPr lang="it-IT" dirty="0" smtClean="0">
                <a:solidFill>
                  <a:srgbClr val="002060"/>
                </a:solidFill>
                <a:latin typeface="Candara" pitchFamily="34" charset="0"/>
              </a:rPr>
              <a:t>iniziano </a:t>
            </a:r>
            <a:r>
              <a:rPr lang="it-IT" dirty="0">
                <a:solidFill>
                  <a:srgbClr val="002060"/>
                </a:solidFill>
                <a:latin typeface="Candara" pitchFamily="34" charset="0"/>
              </a:rPr>
              <a:t>a lavorare a 25 anni e vanno in pensione a </a:t>
            </a:r>
            <a:r>
              <a:rPr lang="it-IT" dirty="0" smtClean="0">
                <a:solidFill>
                  <a:srgbClr val="002060"/>
                </a:solidFill>
                <a:latin typeface="Candara" pitchFamily="34" charset="0"/>
              </a:rPr>
              <a:t>60.</a:t>
            </a:r>
          </a:p>
          <a:p>
            <a:pPr marL="0" indent="0" algn="just" eaLnBrk="1" hangingPunct="1">
              <a:buNone/>
            </a:pPr>
            <a:r>
              <a:rPr lang="it-IT" dirty="0" smtClean="0">
                <a:solidFill>
                  <a:srgbClr val="002060"/>
                </a:solidFill>
                <a:latin typeface="Candara" pitchFamily="34" charset="0"/>
              </a:rPr>
              <a:t>Unica </a:t>
            </a:r>
            <a:r>
              <a:rPr lang="it-IT" dirty="0">
                <a:solidFill>
                  <a:srgbClr val="002060"/>
                </a:solidFill>
                <a:latin typeface="Candara" pitchFamily="34" charset="0"/>
              </a:rPr>
              <a:t>differenza </a:t>
            </a:r>
            <a:r>
              <a:rPr lang="it-IT" dirty="0" smtClean="0">
                <a:solidFill>
                  <a:srgbClr val="002060"/>
                </a:solidFill>
                <a:latin typeface="Candara" pitchFamily="34" charset="0"/>
              </a:rPr>
              <a:t>l’età: </a:t>
            </a:r>
            <a:r>
              <a:rPr lang="it-IT" dirty="0">
                <a:solidFill>
                  <a:srgbClr val="002060"/>
                </a:solidFill>
                <a:latin typeface="Candara" pitchFamily="34" charset="0"/>
              </a:rPr>
              <a:t>una è nata nel 1950, </a:t>
            </a:r>
            <a:r>
              <a:rPr lang="it-IT" dirty="0" smtClean="0">
                <a:solidFill>
                  <a:srgbClr val="002060"/>
                </a:solidFill>
                <a:latin typeface="Candara" pitchFamily="34" charset="0"/>
              </a:rPr>
              <a:t>un’altra </a:t>
            </a:r>
            <a:r>
              <a:rPr lang="it-IT" dirty="0">
                <a:solidFill>
                  <a:srgbClr val="002060"/>
                </a:solidFill>
                <a:latin typeface="Candara" pitchFamily="34" charset="0"/>
              </a:rPr>
              <a:t>nel 1965 e la terza nel 1980. </a:t>
            </a:r>
            <a:endParaRPr lang="it-IT" dirty="0" smtClean="0">
              <a:solidFill>
                <a:srgbClr val="002060"/>
              </a:solidFill>
              <a:latin typeface="Candara" pitchFamily="34" charset="0"/>
            </a:endParaRPr>
          </a:p>
          <a:p>
            <a:pPr marL="0" indent="0" algn="just" eaLnBrk="1" hangingPunct="1">
              <a:buNone/>
            </a:pPr>
            <a:r>
              <a:rPr lang="it-IT" dirty="0" smtClean="0">
                <a:solidFill>
                  <a:srgbClr val="002060"/>
                </a:solidFill>
                <a:latin typeface="Candara" pitchFamily="34" charset="0"/>
              </a:rPr>
              <a:t>Oggi </a:t>
            </a:r>
            <a:r>
              <a:rPr lang="it-IT" dirty="0">
                <a:solidFill>
                  <a:srgbClr val="002060"/>
                </a:solidFill>
                <a:latin typeface="Candara" pitchFamily="34" charset="0"/>
              </a:rPr>
              <a:t>percepiscono € 20.000 </a:t>
            </a:r>
            <a:r>
              <a:rPr lang="it-IT" dirty="0" smtClean="0">
                <a:solidFill>
                  <a:srgbClr val="002060"/>
                </a:solidFill>
                <a:latin typeface="Candara" pitchFamily="34" charset="0"/>
              </a:rPr>
              <a:t>annui.</a:t>
            </a:r>
            <a:endParaRPr lang="it-IT" dirty="0">
              <a:solidFill>
                <a:srgbClr val="002060"/>
              </a:solidFill>
              <a:latin typeface="Candara" pitchFamily="34" charset="0"/>
            </a:endParaRPr>
          </a:p>
        </p:txBody>
      </p:sp>
      <p:pic>
        <p:nvPicPr>
          <p:cNvPr id="7" name="Picture 2" descr="Sirio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953573" y="95063"/>
            <a:ext cx="1019248" cy="4320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  <p:sp>
        <p:nvSpPr>
          <p:cNvPr id="2" name="CasellaDiTesto 1"/>
          <p:cNvSpPr txBox="1"/>
          <p:nvPr/>
        </p:nvSpPr>
        <p:spPr>
          <a:xfrm>
            <a:off x="539552" y="6063679"/>
            <a:ext cx="25922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 dirty="0" smtClean="0">
                <a:solidFill>
                  <a:schemeClr val="bg1"/>
                </a:solidFill>
                <a:latin typeface="Candara" pitchFamily="34" charset="0"/>
              </a:rPr>
              <a:t>- Fonte INPS -</a:t>
            </a:r>
            <a:endParaRPr lang="it-IT" sz="2400" b="1" dirty="0">
              <a:solidFill>
                <a:schemeClr val="bg1"/>
              </a:solidFill>
              <a:latin typeface="Candar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990843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A52D667-97FB-4C39-96DC-B264006DEEA8}" type="slidenum">
              <a:rPr lang="it-IT"/>
              <a:pPr>
                <a:defRPr/>
              </a:pPr>
              <a:t>18</a:t>
            </a:fld>
            <a:endParaRPr lang="it-IT" dirty="0"/>
          </a:p>
        </p:txBody>
      </p:sp>
      <p:sp>
        <p:nvSpPr>
          <p:cNvPr id="7168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69776"/>
            <a:ext cx="8229600" cy="1143000"/>
          </a:xfrm>
        </p:spPr>
        <p:txBody>
          <a:bodyPr>
            <a:noAutofit/>
          </a:bodyPr>
          <a:lstStyle/>
          <a:p>
            <a:pPr eaLnBrk="1" hangingPunct="1">
              <a:defRPr/>
            </a:pPr>
            <a:r>
              <a:rPr lang="it-IT" sz="3200" b="1" u="sng" dirty="0">
                <a:ln w="0">
                  <a:noFill/>
                </a:ln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latin typeface="Candara" pitchFamily="34" charset="0"/>
                <a:ea typeface="Malgun Gothic" pitchFamily="34" charset="-127"/>
                <a:cs typeface="Arial" pitchFamily="34" charset="0"/>
              </a:rPr>
              <a:t>Il tasso di sostituzione è il rapporto </a:t>
            </a:r>
            <a:r>
              <a:rPr lang="it-IT" sz="3200" b="1" u="sng" dirty="0" smtClean="0">
                <a:ln w="0">
                  <a:noFill/>
                </a:ln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latin typeface="Candara" pitchFamily="34" charset="0"/>
                <a:ea typeface="Malgun Gothic" pitchFamily="34" charset="-127"/>
                <a:cs typeface="Arial" pitchFamily="34" charset="0"/>
              </a:rPr>
              <a:t/>
            </a:r>
            <a:br>
              <a:rPr lang="it-IT" sz="3200" b="1" u="sng" dirty="0" smtClean="0">
                <a:ln w="0">
                  <a:noFill/>
                </a:ln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latin typeface="Candara" pitchFamily="34" charset="0"/>
                <a:ea typeface="Malgun Gothic" pitchFamily="34" charset="-127"/>
                <a:cs typeface="Arial" pitchFamily="34" charset="0"/>
              </a:rPr>
            </a:br>
            <a:r>
              <a:rPr lang="it-IT" sz="3200" b="1" u="sng" dirty="0" smtClean="0">
                <a:ln w="0">
                  <a:noFill/>
                </a:ln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latin typeface="Candara" pitchFamily="34" charset="0"/>
                <a:ea typeface="Malgun Gothic" pitchFamily="34" charset="-127"/>
                <a:cs typeface="Arial" pitchFamily="34" charset="0"/>
              </a:rPr>
              <a:t>fra </a:t>
            </a:r>
            <a:r>
              <a:rPr lang="it-IT" sz="3200" b="1" u="sng" dirty="0">
                <a:ln w="0">
                  <a:noFill/>
                </a:ln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latin typeface="Candara" pitchFamily="34" charset="0"/>
                <a:ea typeface="Malgun Gothic" pitchFamily="34" charset="-127"/>
                <a:cs typeface="Arial" pitchFamily="34" charset="0"/>
              </a:rPr>
              <a:t>ultimo stipendio e la pensione</a:t>
            </a:r>
          </a:p>
        </p:txBody>
      </p:sp>
      <p:graphicFrame>
        <p:nvGraphicFramePr>
          <p:cNvPr id="71718" name="Group 38"/>
          <p:cNvGraphicFramePr>
            <a:graphicFrameLocks noGrp="1"/>
          </p:cNvGraphicFramePr>
          <p:nvPr>
            <p:ph type="tbl" idx="1"/>
            <p:extLst>
              <p:ext uri="{D42A27DB-BD31-4B8C-83A1-F6EECF244321}">
                <p14:modId xmlns:p14="http://schemas.microsoft.com/office/powerpoint/2010/main" xmlns="" val="3873640736"/>
              </p:ext>
            </p:extLst>
          </p:nvPr>
        </p:nvGraphicFramePr>
        <p:xfrm>
          <a:off x="755576" y="1772816"/>
          <a:ext cx="7693025" cy="4320366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1924050"/>
                <a:gridCol w="1952626"/>
                <a:gridCol w="1893887"/>
                <a:gridCol w="1922462"/>
              </a:tblGrid>
              <a:tr h="91304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it-IT" sz="24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ndara" pitchFamily="34" charset="0"/>
                        </a:rPr>
                        <a:t>Sistema di Calcolo</a:t>
                      </a:r>
                      <a:endParaRPr kumimoji="0" lang="it-IT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ndara" pitchFamily="34" charset="0"/>
                      </a:endParaRPr>
                    </a:p>
                  </a:txBody>
                  <a:tcPr marT="45714" marB="45714" anchor="ctr" horzOverflow="overflow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it-IT" sz="2400" b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andara" pitchFamily="34" charset="0"/>
                        </a:rPr>
                        <a:t>Retributivo</a:t>
                      </a:r>
                      <a:endParaRPr kumimoji="0" lang="it-IT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ndara" pitchFamily="34" charset="0"/>
                      </a:endParaRPr>
                    </a:p>
                  </a:txBody>
                  <a:tcPr marT="45714" marB="45714" anchor="ctr" horzOverflow="overflow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it-IT" sz="2400" b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andara" pitchFamily="34" charset="0"/>
                        </a:rPr>
                        <a:t>Misto </a:t>
                      </a:r>
                      <a:endParaRPr kumimoji="0" lang="it-IT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ndara" pitchFamily="34" charset="0"/>
                      </a:endParaRPr>
                    </a:p>
                  </a:txBody>
                  <a:tcPr marT="45714" marB="45714" anchor="ctr" horzOverflow="overflow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it-IT" sz="2400" b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andara" pitchFamily="34" charset="0"/>
                        </a:rPr>
                        <a:t>Contributivo</a:t>
                      </a:r>
                      <a:endParaRPr kumimoji="0" lang="it-IT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ndara" pitchFamily="34" charset="0"/>
                      </a:endParaRPr>
                    </a:p>
                  </a:txBody>
                  <a:tcPr marT="45714" marB="45714" anchor="ctr" horzOverflow="overflow">
                    <a:solidFill>
                      <a:srgbClr val="00B0F0"/>
                    </a:solidFill>
                  </a:tcPr>
                </a:tc>
              </a:tr>
              <a:tr h="79813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it-IT" sz="24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andara" pitchFamily="34" charset="0"/>
                        </a:rPr>
                        <a:t>Età/anno</a:t>
                      </a:r>
                      <a:endParaRPr kumimoji="0" lang="it-IT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ndara" pitchFamily="34" charset="0"/>
                      </a:endParaRPr>
                    </a:p>
                  </a:txBody>
                  <a:tcPr marT="45714" marB="45714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it-IT" sz="2800" u="none" strike="noStrike" cap="none" normalizeH="0" baseline="0" smtClean="0">
                          <a:ln>
                            <a:noFill/>
                          </a:ln>
                          <a:effectLst/>
                          <a:latin typeface="Candara" pitchFamily="34" charset="0"/>
                        </a:rPr>
                        <a:t>60/2010</a:t>
                      </a:r>
                      <a:endParaRPr kumimoji="0" lang="it-IT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ndara" pitchFamily="34" charset="0"/>
                      </a:endParaRPr>
                    </a:p>
                  </a:txBody>
                  <a:tcPr marT="45714" marB="45714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it-IT" sz="2800" u="none" strike="noStrike" cap="none" normalizeH="0" baseline="0" smtClean="0">
                          <a:ln>
                            <a:noFill/>
                          </a:ln>
                          <a:effectLst/>
                          <a:latin typeface="Candara" pitchFamily="34" charset="0"/>
                        </a:rPr>
                        <a:t>60/2025</a:t>
                      </a:r>
                      <a:endParaRPr kumimoji="0" lang="it-IT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ndara" pitchFamily="34" charset="0"/>
                      </a:endParaRPr>
                    </a:p>
                  </a:txBody>
                  <a:tcPr marT="45714" marB="45714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it-IT" sz="28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andara" pitchFamily="34" charset="0"/>
                        </a:rPr>
                        <a:t>60/2040</a:t>
                      </a:r>
                      <a:endParaRPr kumimoji="0" lang="it-IT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ndara" pitchFamily="34" charset="0"/>
                      </a:endParaRPr>
                    </a:p>
                  </a:txBody>
                  <a:tcPr marT="45714" marB="45714" anchor="ctr" horzOverflow="overflow"/>
                </a:tc>
              </a:tr>
              <a:tr h="101290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it-IT" sz="24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andara" pitchFamily="34" charset="0"/>
                        </a:rPr>
                        <a:t>Ultimo Reddito</a:t>
                      </a:r>
                      <a:endParaRPr kumimoji="0" lang="it-IT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ndara" pitchFamily="34" charset="0"/>
                      </a:endParaRPr>
                    </a:p>
                  </a:txBody>
                  <a:tcPr marT="45714" marB="45714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it-IT" sz="2800" u="none" strike="noStrike" cap="none" normalizeH="0" baseline="0" smtClean="0">
                          <a:ln>
                            <a:noFill/>
                          </a:ln>
                          <a:effectLst/>
                          <a:latin typeface="Candara" pitchFamily="34" charset="0"/>
                        </a:rPr>
                        <a:t>20.807</a:t>
                      </a:r>
                      <a:endParaRPr kumimoji="0" lang="it-IT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ndara" pitchFamily="34" charset="0"/>
                      </a:endParaRPr>
                    </a:p>
                  </a:txBody>
                  <a:tcPr marT="45714" marB="45714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it-IT" sz="2800" u="none" strike="noStrike" cap="none" normalizeH="0" baseline="0" smtClean="0">
                          <a:ln>
                            <a:noFill/>
                          </a:ln>
                          <a:effectLst/>
                          <a:latin typeface="Candara" pitchFamily="34" charset="0"/>
                        </a:rPr>
                        <a:t>28.005</a:t>
                      </a:r>
                      <a:endParaRPr kumimoji="0" lang="it-IT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ndara" pitchFamily="34" charset="0"/>
                      </a:endParaRPr>
                    </a:p>
                  </a:txBody>
                  <a:tcPr marT="45714" marB="45714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it-IT" sz="2800" u="none" strike="noStrike" cap="none" normalizeH="0" baseline="0" smtClean="0">
                          <a:ln>
                            <a:noFill/>
                          </a:ln>
                          <a:effectLst/>
                          <a:latin typeface="Candara" pitchFamily="34" charset="0"/>
                        </a:rPr>
                        <a:t>37.690</a:t>
                      </a:r>
                      <a:endParaRPr kumimoji="0" lang="it-IT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ndara" pitchFamily="34" charset="0"/>
                      </a:endParaRPr>
                    </a:p>
                  </a:txBody>
                  <a:tcPr marT="45714" marB="45714" anchor="ctr" horzOverflow="overflow"/>
                </a:tc>
              </a:tr>
              <a:tr h="79813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it-IT" sz="24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andara" pitchFamily="34" charset="0"/>
                        </a:rPr>
                        <a:t>Pensione</a:t>
                      </a:r>
                      <a:endParaRPr kumimoji="0" lang="it-IT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ndara" pitchFamily="34" charset="0"/>
                      </a:endParaRPr>
                    </a:p>
                  </a:txBody>
                  <a:tcPr marT="45714" marB="45714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it-IT" sz="2800" u="none" strike="noStrike" cap="none" normalizeH="0" baseline="0" smtClean="0">
                          <a:ln>
                            <a:noFill/>
                          </a:ln>
                          <a:effectLst/>
                          <a:latin typeface="Candara" pitchFamily="34" charset="0"/>
                        </a:rPr>
                        <a:t>13.965</a:t>
                      </a:r>
                      <a:endParaRPr kumimoji="0" lang="it-IT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ndara" pitchFamily="34" charset="0"/>
                      </a:endParaRPr>
                    </a:p>
                  </a:txBody>
                  <a:tcPr marT="45714" marB="45714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it-IT" sz="2800" u="none" strike="noStrike" cap="none" normalizeH="0" baseline="0" smtClean="0">
                          <a:ln>
                            <a:noFill/>
                          </a:ln>
                          <a:effectLst/>
                          <a:latin typeface="Candara" pitchFamily="34" charset="0"/>
                        </a:rPr>
                        <a:t>16.758</a:t>
                      </a:r>
                      <a:endParaRPr kumimoji="0" lang="it-IT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ndara" pitchFamily="34" charset="0"/>
                      </a:endParaRPr>
                    </a:p>
                  </a:txBody>
                  <a:tcPr marT="45714" marB="45714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it-IT" sz="2800" u="none" strike="noStrike" cap="none" normalizeH="0" baseline="0" smtClean="0">
                          <a:ln>
                            <a:noFill/>
                          </a:ln>
                          <a:effectLst/>
                          <a:latin typeface="Candara" pitchFamily="34" charset="0"/>
                        </a:rPr>
                        <a:t>21.346</a:t>
                      </a:r>
                      <a:endParaRPr kumimoji="0" lang="it-IT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ndara" pitchFamily="34" charset="0"/>
                      </a:endParaRPr>
                    </a:p>
                  </a:txBody>
                  <a:tcPr marT="45714" marB="45714" anchor="ctr" horzOverflow="overflow"/>
                </a:tc>
              </a:tr>
              <a:tr h="79813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it-IT" sz="24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andara" pitchFamily="34" charset="0"/>
                        </a:rPr>
                        <a:t>Tasso </a:t>
                      </a:r>
                      <a:r>
                        <a:rPr kumimoji="0" lang="it-IT" sz="2400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Candara" pitchFamily="34" charset="0"/>
                        </a:rPr>
                        <a:t>sost</a:t>
                      </a:r>
                      <a:r>
                        <a:rPr kumimoji="0" lang="it-IT" sz="24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andara" pitchFamily="34" charset="0"/>
                        </a:rPr>
                        <a:t>.</a:t>
                      </a:r>
                      <a:endParaRPr kumimoji="0" lang="it-IT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ndara" pitchFamily="34" charset="0"/>
                      </a:endParaRPr>
                    </a:p>
                  </a:txBody>
                  <a:tcPr marT="45714" marB="45714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it-IT" sz="2800" u="none" strike="noStrike" cap="none" normalizeH="0" baseline="0" smtClean="0">
                          <a:ln>
                            <a:noFill/>
                          </a:ln>
                          <a:effectLst/>
                          <a:latin typeface="Candara" pitchFamily="34" charset="0"/>
                        </a:rPr>
                        <a:t>     67%</a:t>
                      </a:r>
                      <a:endParaRPr kumimoji="0" lang="it-IT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ndara" pitchFamily="34" charset="0"/>
                      </a:endParaRPr>
                    </a:p>
                  </a:txBody>
                  <a:tcPr marT="45714" marB="45714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it-IT" sz="28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andara" pitchFamily="34" charset="0"/>
                        </a:rPr>
                        <a:t>     60%</a:t>
                      </a:r>
                      <a:endParaRPr kumimoji="0" lang="it-IT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ndara" pitchFamily="34" charset="0"/>
                      </a:endParaRPr>
                    </a:p>
                  </a:txBody>
                  <a:tcPr marT="45714" marB="45714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it-IT" sz="28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andara" pitchFamily="34" charset="0"/>
                        </a:rPr>
                        <a:t>     57%</a:t>
                      </a:r>
                      <a:endParaRPr kumimoji="0" lang="it-IT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ndara" pitchFamily="34" charset="0"/>
                      </a:endParaRPr>
                    </a:p>
                  </a:txBody>
                  <a:tcPr marT="45714" marB="45714" anchor="ctr" horzOverflow="overflow"/>
                </a:tc>
              </a:tr>
            </a:tbl>
          </a:graphicData>
        </a:graphic>
      </p:graphicFrame>
      <p:pic>
        <p:nvPicPr>
          <p:cNvPr id="7" name="Picture 2" descr="Sirio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953573" y="95063"/>
            <a:ext cx="1019248" cy="4320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  <p:sp>
        <p:nvSpPr>
          <p:cNvPr id="6" name="CasellaDiTesto 5"/>
          <p:cNvSpPr txBox="1"/>
          <p:nvPr/>
        </p:nvSpPr>
        <p:spPr>
          <a:xfrm>
            <a:off x="611560" y="6279703"/>
            <a:ext cx="25922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 dirty="0" smtClean="0">
                <a:solidFill>
                  <a:schemeClr val="bg1"/>
                </a:solidFill>
                <a:latin typeface="Candara" pitchFamily="34" charset="0"/>
              </a:rPr>
              <a:t>- Fonte INPS -</a:t>
            </a:r>
            <a:endParaRPr lang="it-IT" sz="2400" b="1" dirty="0">
              <a:solidFill>
                <a:schemeClr val="bg1"/>
              </a:solidFill>
              <a:latin typeface="Candar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868742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5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6588224" y="6237312"/>
            <a:ext cx="2133600" cy="365125"/>
          </a:xfrm>
          <a:noFill/>
        </p:spPr>
        <p:txBody>
          <a:bodyPr/>
          <a:lstStyle/>
          <a:p>
            <a:pPr algn="r"/>
            <a:fld id="{D55717C5-14AB-46F7-8CE7-C26E8EB0917D}" type="slidenum">
              <a:rPr lang="it-IT" smtClean="0"/>
              <a:pPr algn="r"/>
              <a:t>19</a:t>
            </a:fld>
            <a:endParaRPr lang="it-IT" dirty="0" smtClean="0"/>
          </a:p>
        </p:txBody>
      </p:sp>
      <p:sp>
        <p:nvSpPr>
          <p:cNvPr id="19458" name="Titolo 3"/>
          <p:cNvSpPr>
            <a:spLocks noGrp="1"/>
          </p:cNvSpPr>
          <p:nvPr>
            <p:ph type="title" idx="4294967295"/>
          </p:nvPr>
        </p:nvSpPr>
        <p:spPr>
          <a:xfrm>
            <a:off x="468313" y="620713"/>
            <a:ext cx="8280400" cy="792162"/>
          </a:xfrm>
        </p:spPr>
        <p:txBody>
          <a:bodyPr lIns="91440" tIns="45720" rIns="91440" bIns="45720">
            <a:noAutofit/>
          </a:bodyPr>
          <a:lstStyle/>
          <a:p>
            <a:pPr eaLnBrk="1" hangingPunct="1"/>
            <a:r>
              <a:rPr lang="it-IT" sz="4000" b="1" u="sng" dirty="0">
                <a:ln w="0">
                  <a:noFill/>
                </a:ln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latin typeface="Candara" pitchFamily="34" charset="0"/>
                <a:ea typeface="Malgun Gothic" pitchFamily="34" charset="-127"/>
                <a:cs typeface="Arial" pitchFamily="34" charset="0"/>
              </a:rPr>
              <a:t>Scelta consapevole e ponderata:</a:t>
            </a:r>
            <a:br>
              <a:rPr lang="it-IT" sz="4000" b="1" u="sng" dirty="0">
                <a:ln w="0">
                  <a:noFill/>
                </a:ln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latin typeface="Candara" pitchFamily="34" charset="0"/>
                <a:ea typeface="Malgun Gothic" pitchFamily="34" charset="-127"/>
                <a:cs typeface="Arial" pitchFamily="34" charset="0"/>
              </a:rPr>
            </a:br>
            <a:r>
              <a:rPr lang="it-IT" sz="4000" b="1" u="sng" dirty="0" smtClean="0">
                <a:ln w="0">
                  <a:noFill/>
                </a:ln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latin typeface="Candara" pitchFamily="34" charset="0"/>
                <a:ea typeface="Malgun Gothic" pitchFamily="34" charset="-127"/>
                <a:cs typeface="Arial" pitchFamily="34" charset="0"/>
              </a:rPr>
              <a:t>«Illumina </a:t>
            </a:r>
            <a:r>
              <a:rPr lang="it-IT" sz="4000" b="1" u="sng" dirty="0">
                <a:ln w="0">
                  <a:noFill/>
                </a:ln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latin typeface="Candara" pitchFamily="34" charset="0"/>
                <a:ea typeface="Malgun Gothic" pitchFamily="34" charset="-127"/>
                <a:cs typeface="Arial" pitchFamily="34" charset="0"/>
              </a:rPr>
              <a:t>il tuo futuro»</a:t>
            </a:r>
          </a:p>
        </p:txBody>
      </p:sp>
      <p:sp>
        <p:nvSpPr>
          <p:cNvPr id="21507" name="Segnaposto contenuto 4"/>
          <p:cNvSpPr>
            <a:spLocks noGrp="1"/>
          </p:cNvSpPr>
          <p:nvPr>
            <p:ph idx="4294967295"/>
          </p:nvPr>
        </p:nvSpPr>
        <p:spPr>
          <a:xfrm>
            <a:off x="457200" y="2287413"/>
            <a:ext cx="8229600" cy="4525963"/>
          </a:xfrm>
        </p:spPr>
        <p:txBody>
          <a:bodyPr lIns="91440" tIns="45720" rIns="91440" bIns="45720"/>
          <a:lstStyle/>
          <a:p>
            <a:pPr algn="just" eaLnBrk="1" hangingPunct="1">
              <a:lnSpc>
                <a:spcPct val="80000"/>
              </a:lnSpc>
              <a:spcBef>
                <a:spcPts val="1200"/>
              </a:spcBef>
              <a:spcAft>
                <a:spcPts val="1200"/>
              </a:spcAft>
              <a:defRPr/>
            </a:pPr>
            <a:r>
              <a:rPr lang="it-IT" sz="2400" dirty="0" smtClean="0">
                <a:solidFill>
                  <a:srgbClr val="002060"/>
                </a:solidFill>
                <a:latin typeface="Candara" pitchFamily="34" charset="0"/>
              </a:rPr>
              <a:t>Superare l’idea di una pensione che possa soddisfare i livelli “adeguati” dell’attuale tenore di vita</a:t>
            </a:r>
          </a:p>
          <a:p>
            <a:pPr algn="just" eaLnBrk="1" hangingPunct="1">
              <a:lnSpc>
                <a:spcPct val="80000"/>
              </a:lnSpc>
              <a:spcBef>
                <a:spcPts val="1200"/>
              </a:spcBef>
              <a:spcAft>
                <a:spcPts val="1200"/>
              </a:spcAft>
              <a:defRPr/>
            </a:pPr>
            <a:r>
              <a:rPr lang="it-IT" sz="2400" dirty="0" smtClean="0">
                <a:solidFill>
                  <a:srgbClr val="002060"/>
                </a:solidFill>
                <a:latin typeface="Candara" pitchFamily="34" charset="0"/>
              </a:rPr>
              <a:t>Abbandonare il preconcetto che ci spinge a considerare più elevata la vecchia “liquidazione” rispetto al nuovo TFR</a:t>
            </a:r>
          </a:p>
          <a:p>
            <a:pPr algn="just" eaLnBrk="1" hangingPunct="1">
              <a:lnSpc>
                <a:spcPct val="80000"/>
              </a:lnSpc>
              <a:spcBef>
                <a:spcPts val="1200"/>
              </a:spcBef>
              <a:spcAft>
                <a:spcPts val="1200"/>
              </a:spcAft>
              <a:defRPr/>
            </a:pPr>
            <a:r>
              <a:rPr lang="it-IT" sz="2400" dirty="0">
                <a:solidFill>
                  <a:srgbClr val="002060"/>
                </a:solidFill>
                <a:latin typeface="Candara" pitchFamily="34" charset="0"/>
              </a:rPr>
              <a:t>Capire le proprie necessità e le proprie potenzialità economiche di risparmio</a:t>
            </a:r>
          </a:p>
          <a:p>
            <a:pPr algn="just" eaLnBrk="1" hangingPunct="1">
              <a:lnSpc>
                <a:spcPct val="80000"/>
              </a:lnSpc>
              <a:spcBef>
                <a:spcPts val="1200"/>
              </a:spcBef>
              <a:spcAft>
                <a:spcPts val="1200"/>
              </a:spcAft>
              <a:defRPr/>
            </a:pPr>
            <a:r>
              <a:rPr lang="it-IT" sz="2400" dirty="0">
                <a:solidFill>
                  <a:srgbClr val="002060"/>
                </a:solidFill>
                <a:latin typeface="Candara" pitchFamily="34" charset="0"/>
              </a:rPr>
              <a:t>Conoscere i vantaggi economici diretti e indiretti che possono derivare dall’investimento futuro in un fondo pensione</a:t>
            </a:r>
          </a:p>
          <a:p>
            <a:pPr marL="0" indent="0" algn="just" eaLnBrk="1" hangingPunct="1">
              <a:lnSpc>
                <a:spcPct val="80000"/>
              </a:lnSpc>
              <a:spcAft>
                <a:spcPct val="25000"/>
              </a:spcAft>
              <a:buFont typeface="Wingdings" pitchFamily="2" charset="2"/>
              <a:buNone/>
              <a:defRPr/>
            </a:pPr>
            <a:endParaRPr lang="it-IT" sz="2200" dirty="0" smtClean="0"/>
          </a:p>
        </p:txBody>
      </p:sp>
      <p:pic>
        <p:nvPicPr>
          <p:cNvPr id="6" name="Picture 2" descr="Sirio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953573" y="95063"/>
            <a:ext cx="1019248" cy="4320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40167257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b="1" u="sng" dirty="0" smtClean="0">
                <a:ln w="0">
                  <a:noFill/>
                </a:ln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/>
                <a:latin typeface="Candara" pitchFamily="34" charset="0"/>
                <a:ea typeface="Malgun Gothic" pitchFamily="34" charset="-127"/>
                <a:cs typeface="Arial" pitchFamily="34" charset="0"/>
              </a:rPr>
              <a:t>Fondo Pensione </a:t>
            </a:r>
            <a:r>
              <a:rPr lang="it-IT" b="1" u="sng" dirty="0">
                <a:ln w="0">
                  <a:noFill/>
                </a:ln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/>
                <a:latin typeface="Candara" pitchFamily="34" charset="0"/>
                <a:ea typeface="Malgun Gothic" pitchFamily="34" charset="-127"/>
                <a:cs typeface="Arial" pitchFamily="34" charset="0"/>
              </a:rPr>
              <a:t>SIRIO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988840"/>
            <a:ext cx="8229600" cy="45259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it-IT" sz="2800" dirty="0" smtClean="0">
                <a:solidFill>
                  <a:srgbClr val="002060"/>
                </a:solidFill>
                <a:latin typeface="Candara" pitchFamily="34" charset="0"/>
              </a:rPr>
              <a:t>Costituito il </a:t>
            </a:r>
            <a:r>
              <a:rPr lang="it-IT" sz="2800" u="sng" dirty="0" smtClean="0">
                <a:ln>
                  <a:solidFill>
                    <a:srgbClr val="0070C0"/>
                  </a:solidFill>
                </a:ln>
                <a:solidFill>
                  <a:srgbClr val="002060"/>
                </a:solidFill>
                <a:latin typeface="Candara" pitchFamily="34" charset="0"/>
              </a:rPr>
              <a:t>14 Settembre 2011</a:t>
            </a:r>
          </a:p>
          <a:p>
            <a:pPr marL="0" indent="0" algn="ctr">
              <a:buNone/>
            </a:pPr>
            <a:r>
              <a:rPr lang="it-IT" sz="2800" dirty="0" smtClean="0">
                <a:solidFill>
                  <a:srgbClr val="002060"/>
                </a:solidFill>
                <a:latin typeface="Candara" pitchFamily="34" charset="0"/>
              </a:rPr>
              <a:t>con accordo sindacale sottoscritto </a:t>
            </a:r>
          </a:p>
          <a:p>
            <a:pPr marL="0" indent="0" algn="ctr">
              <a:buNone/>
            </a:pPr>
            <a:r>
              <a:rPr lang="it-IT" sz="2800" dirty="0" smtClean="0">
                <a:solidFill>
                  <a:srgbClr val="002060"/>
                </a:solidFill>
                <a:latin typeface="Candara" pitchFamily="34" charset="0"/>
              </a:rPr>
              <a:t>dall’</a:t>
            </a:r>
            <a:r>
              <a:rPr lang="it-IT" sz="2800" dirty="0" smtClean="0">
                <a:ln>
                  <a:solidFill>
                    <a:srgbClr val="0070C0"/>
                  </a:solidFill>
                </a:ln>
                <a:solidFill>
                  <a:srgbClr val="002060"/>
                </a:solidFill>
                <a:latin typeface="Candara" pitchFamily="34" charset="0"/>
              </a:rPr>
              <a:t>ARAN</a:t>
            </a:r>
            <a:r>
              <a:rPr lang="it-IT" sz="2800" dirty="0" smtClean="0">
                <a:solidFill>
                  <a:srgbClr val="002060"/>
                </a:solidFill>
                <a:latin typeface="Candara" pitchFamily="34" charset="0"/>
              </a:rPr>
              <a:t> e dalle </a:t>
            </a:r>
            <a:r>
              <a:rPr lang="it-IT" sz="2800" dirty="0" smtClean="0">
                <a:ln>
                  <a:solidFill>
                    <a:srgbClr val="0070C0"/>
                  </a:solidFill>
                </a:ln>
                <a:solidFill>
                  <a:srgbClr val="002060"/>
                </a:solidFill>
                <a:latin typeface="Candara" pitchFamily="34" charset="0"/>
              </a:rPr>
              <a:t>OO.SS.</a:t>
            </a:r>
          </a:p>
          <a:p>
            <a:pPr marL="0" indent="0" algn="ctr">
              <a:buNone/>
            </a:pPr>
            <a:endParaRPr lang="it-IT" sz="2800" dirty="0">
              <a:latin typeface="Candara" pitchFamily="34" charset="0"/>
            </a:endParaRPr>
          </a:p>
          <a:p>
            <a:pPr marL="0" indent="0" algn="ctr">
              <a:buNone/>
            </a:pPr>
            <a:r>
              <a:rPr lang="it-IT" sz="2800" dirty="0" smtClean="0">
                <a:solidFill>
                  <a:srgbClr val="002060"/>
                </a:solidFill>
                <a:latin typeface="Candara" pitchFamily="34" charset="0"/>
              </a:rPr>
              <a:t>Autorizzato dalla </a:t>
            </a:r>
            <a:r>
              <a:rPr lang="it-IT" sz="2800" dirty="0" smtClean="0">
                <a:ln>
                  <a:solidFill>
                    <a:srgbClr val="0070C0"/>
                  </a:solidFill>
                </a:ln>
                <a:solidFill>
                  <a:srgbClr val="002060"/>
                </a:solidFill>
                <a:latin typeface="Candara" pitchFamily="34" charset="0"/>
              </a:rPr>
              <a:t>COVIP</a:t>
            </a:r>
            <a:r>
              <a:rPr lang="it-IT" sz="2800" dirty="0" smtClean="0">
                <a:solidFill>
                  <a:srgbClr val="002060"/>
                </a:solidFill>
                <a:latin typeface="Candara" pitchFamily="34" charset="0"/>
              </a:rPr>
              <a:t> il </a:t>
            </a:r>
            <a:r>
              <a:rPr lang="it-IT" sz="2800" u="sng" dirty="0">
                <a:ln>
                  <a:solidFill>
                    <a:srgbClr val="0070C0"/>
                  </a:solidFill>
                </a:ln>
                <a:solidFill>
                  <a:srgbClr val="002060"/>
                </a:solidFill>
                <a:latin typeface="Candara" pitchFamily="34" charset="0"/>
              </a:rPr>
              <a:t>17 Aprile 2012</a:t>
            </a:r>
          </a:p>
          <a:p>
            <a:pPr marL="0" indent="0" algn="ctr">
              <a:buNone/>
            </a:pPr>
            <a:r>
              <a:rPr lang="it-IT" sz="2800" dirty="0" smtClean="0">
                <a:solidFill>
                  <a:srgbClr val="002060"/>
                </a:solidFill>
                <a:latin typeface="Candara" pitchFamily="34" charset="0"/>
              </a:rPr>
              <a:t>ed iscritto al </a:t>
            </a:r>
            <a:r>
              <a:rPr lang="it-IT" sz="2800" dirty="0" smtClean="0">
                <a:ln>
                  <a:solidFill>
                    <a:srgbClr val="0070C0"/>
                  </a:solidFill>
                </a:ln>
                <a:solidFill>
                  <a:srgbClr val="002060"/>
                </a:solidFill>
                <a:latin typeface="Candara" pitchFamily="34" charset="0"/>
              </a:rPr>
              <a:t>n. 165</a:t>
            </a:r>
          </a:p>
          <a:p>
            <a:pPr marL="0" indent="0" algn="ctr">
              <a:buNone/>
            </a:pPr>
            <a:r>
              <a:rPr lang="it-IT" sz="2800" dirty="0" smtClean="0">
                <a:solidFill>
                  <a:srgbClr val="002060"/>
                </a:solidFill>
                <a:latin typeface="Candara" pitchFamily="34" charset="0"/>
              </a:rPr>
              <a:t>dell’Albo dei Fondi Pensione</a:t>
            </a:r>
            <a:endParaRPr lang="it-IT" sz="2800" dirty="0">
              <a:solidFill>
                <a:srgbClr val="002060"/>
              </a:solidFill>
              <a:latin typeface="Candara" pitchFamily="34" charset="0"/>
            </a:endParaRPr>
          </a:p>
        </p:txBody>
      </p:sp>
      <p:pic>
        <p:nvPicPr>
          <p:cNvPr id="4" name="Picture 2" descr="Sirio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884368" y="188640"/>
            <a:ext cx="1019248" cy="4320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F2608-2DB5-4E90-BD4B-5C0BCD390594}" type="slidenum">
              <a:rPr lang="it-IT" smtClean="0"/>
              <a:pPr/>
              <a:t>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8859213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5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6660232" y="6309320"/>
            <a:ext cx="2133600" cy="365125"/>
          </a:xfrm>
          <a:noFill/>
        </p:spPr>
        <p:txBody>
          <a:bodyPr/>
          <a:lstStyle/>
          <a:p>
            <a:pPr algn="r"/>
            <a:fld id="{5D626DA7-4D82-4FD4-93D9-61C5D744EB20}" type="slidenum">
              <a:rPr lang="it-IT" smtClean="0"/>
              <a:pPr algn="r"/>
              <a:t>20</a:t>
            </a:fld>
            <a:endParaRPr lang="it-IT" dirty="0" smtClean="0"/>
          </a:p>
        </p:txBody>
      </p:sp>
      <p:sp>
        <p:nvSpPr>
          <p:cNvPr id="27650" name="Titolo 3"/>
          <p:cNvSpPr>
            <a:spLocks noGrp="1"/>
          </p:cNvSpPr>
          <p:nvPr>
            <p:ph type="title" idx="4294967295"/>
          </p:nvPr>
        </p:nvSpPr>
        <p:spPr>
          <a:xfrm>
            <a:off x="468313" y="476250"/>
            <a:ext cx="8229600" cy="1081088"/>
          </a:xfrm>
        </p:spPr>
        <p:txBody>
          <a:bodyPr lIns="91440" tIns="45720" rIns="91440" bIns="45720">
            <a:noAutofit/>
          </a:bodyPr>
          <a:lstStyle/>
          <a:p>
            <a:pPr eaLnBrk="1" hangingPunct="1"/>
            <a:r>
              <a:rPr lang="it-IT" sz="3600" b="1" u="sng" dirty="0">
                <a:ln w="0">
                  <a:noFill/>
                </a:ln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latin typeface="Candara" pitchFamily="34" charset="0"/>
                <a:ea typeface="Malgun Gothic" pitchFamily="34" charset="-127"/>
                <a:cs typeface="Arial" pitchFamily="34" charset="0"/>
              </a:rPr>
              <a:t>Un lungo percorso: la normativa </a:t>
            </a:r>
            <a:br>
              <a:rPr lang="it-IT" sz="3600" b="1" u="sng" dirty="0">
                <a:ln w="0">
                  <a:noFill/>
                </a:ln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latin typeface="Candara" pitchFamily="34" charset="0"/>
                <a:ea typeface="Malgun Gothic" pitchFamily="34" charset="-127"/>
                <a:cs typeface="Arial" pitchFamily="34" charset="0"/>
              </a:rPr>
            </a:br>
            <a:r>
              <a:rPr lang="it-IT" sz="3600" b="1" u="sng" dirty="0">
                <a:ln w="0">
                  <a:noFill/>
                </a:ln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latin typeface="Candara" pitchFamily="34" charset="0"/>
                <a:ea typeface="Malgun Gothic" pitchFamily="34" charset="-127"/>
                <a:cs typeface="Arial" pitchFamily="34" charset="0"/>
              </a:rPr>
              <a:t>della previdenza complementare </a:t>
            </a:r>
          </a:p>
        </p:txBody>
      </p:sp>
      <p:sp>
        <p:nvSpPr>
          <p:cNvPr id="27651" name="Segnaposto contenuto 1"/>
          <p:cNvSpPr>
            <a:spLocks noGrp="1"/>
          </p:cNvSpPr>
          <p:nvPr>
            <p:ph idx="4294967295"/>
          </p:nvPr>
        </p:nvSpPr>
        <p:spPr>
          <a:xfrm>
            <a:off x="457200" y="2071389"/>
            <a:ext cx="8229600" cy="4525963"/>
          </a:xfrm>
        </p:spPr>
        <p:txBody>
          <a:bodyPr lIns="91440" tIns="45720" rIns="91440" bIns="45720">
            <a:normAutofit/>
          </a:bodyPr>
          <a:lstStyle/>
          <a:p>
            <a:pPr algn="ctr" eaLnBrk="1" hangingPunct="1">
              <a:spcBef>
                <a:spcPts val="600"/>
              </a:spcBef>
              <a:spcAft>
                <a:spcPts val="600"/>
              </a:spcAft>
              <a:buFont typeface="Wingdings" pitchFamily="2" charset="2"/>
              <a:buNone/>
            </a:pPr>
            <a:r>
              <a:rPr lang="it-IT" sz="2800" u="sng" dirty="0" smtClean="0">
                <a:solidFill>
                  <a:srgbClr val="002060"/>
                </a:solidFill>
                <a:latin typeface="Candara" pitchFamily="34" charset="0"/>
                <a:cs typeface="Times New Roman" pitchFamily="18" charset="0"/>
              </a:rPr>
              <a:t>Istituzione Trattamenti di Fine Servizio:</a:t>
            </a:r>
          </a:p>
          <a:p>
            <a:pPr algn="just" eaLnBrk="1" hangingPunct="1">
              <a:spcBef>
                <a:spcPts val="600"/>
              </a:spcBef>
              <a:spcAft>
                <a:spcPts val="600"/>
              </a:spcAft>
            </a:pPr>
            <a:endParaRPr lang="it-IT" sz="2000" dirty="0" smtClean="0">
              <a:solidFill>
                <a:srgbClr val="002060"/>
              </a:solidFill>
              <a:latin typeface="Candara" pitchFamily="34" charset="0"/>
              <a:cs typeface="Times New Roman" pitchFamily="18" charset="0"/>
            </a:endParaRPr>
          </a:p>
          <a:p>
            <a:pPr algn="just" eaLnBrk="1" hangingPunct="1">
              <a:spcBef>
                <a:spcPts val="600"/>
              </a:spcBef>
              <a:spcAft>
                <a:spcPts val="600"/>
              </a:spcAft>
              <a:buFont typeface="Arial" charset="0"/>
              <a:buChar char="•"/>
            </a:pPr>
            <a:r>
              <a:rPr lang="it-IT" sz="2400" dirty="0" smtClean="0">
                <a:solidFill>
                  <a:srgbClr val="002060"/>
                </a:solidFill>
                <a:latin typeface="Candara" pitchFamily="34" charset="0"/>
                <a:cs typeface="Times New Roman" pitchFamily="18" charset="0"/>
              </a:rPr>
              <a:t>L. 152/1968 (</a:t>
            </a:r>
            <a:r>
              <a:rPr lang="it-IT" sz="2400" i="1" dirty="0" smtClean="0">
                <a:solidFill>
                  <a:srgbClr val="002060"/>
                </a:solidFill>
                <a:latin typeface="Candara" pitchFamily="34" charset="0"/>
                <a:cs typeface="Times New Roman" pitchFamily="18" charset="0"/>
              </a:rPr>
              <a:t>Indennità Premio Servizio</a:t>
            </a:r>
            <a:r>
              <a:rPr lang="it-IT" sz="2400" dirty="0" smtClean="0">
                <a:solidFill>
                  <a:srgbClr val="002060"/>
                </a:solidFill>
                <a:latin typeface="Candara" pitchFamily="34" charset="0"/>
                <a:cs typeface="Times New Roman" pitchFamily="18" charset="0"/>
              </a:rPr>
              <a:t>: Sanità e EE.LL.)</a:t>
            </a:r>
          </a:p>
          <a:p>
            <a:pPr algn="just" eaLnBrk="1" hangingPunct="1">
              <a:spcBef>
                <a:spcPts val="600"/>
              </a:spcBef>
              <a:spcAft>
                <a:spcPts val="600"/>
              </a:spcAft>
              <a:buFont typeface="Arial" charset="0"/>
              <a:buChar char="•"/>
            </a:pPr>
            <a:r>
              <a:rPr lang="it-IT" sz="2400" dirty="0" smtClean="0">
                <a:solidFill>
                  <a:srgbClr val="002060"/>
                </a:solidFill>
                <a:latin typeface="Candara" pitchFamily="34" charset="0"/>
                <a:cs typeface="Times New Roman" pitchFamily="18" charset="0"/>
              </a:rPr>
              <a:t>DPR 1032/1973 (</a:t>
            </a:r>
            <a:r>
              <a:rPr lang="it-IT" sz="2400" i="1" dirty="0" smtClean="0">
                <a:solidFill>
                  <a:srgbClr val="002060"/>
                </a:solidFill>
                <a:latin typeface="Candara" pitchFamily="34" charset="0"/>
                <a:cs typeface="Times New Roman" pitchFamily="18" charset="0"/>
              </a:rPr>
              <a:t>Indennità di Buonuscita</a:t>
            </a:r>
            <a:r>
              <a:rPr lang="it-IT" sz="2400" dirty="0" smtClean="0">
                <a:solidFill>
                  <a:srgbClr val="002060"/>
                </a:solidFill>
                <a:latin typeface="Candara" pitchFamily="34" charset="0"/>
                <a:cs typeface="Times New Roman" pitchFamily="18" charset="0"/>
              </a:rPr>
              <a:t>: Statali)</a:t>
            </a:r>
          </a:p>
          <a:p>
            <a:pPr algn="just" eaLnBrk="1" hangingPunct="1">
              <a:spcBef>
                <a:spcPts val="600"/>
              </a:spcBef>
              <a:spcAft>
                <a:spcPts val="600"/>
              </a:spcAft>
              <a:buFont typeface="Arial" charset="0"/>
              <a:buChar char="•"/>
            </a:pPr>
            <a:r>
              <a:rPr lang="it-IT" sz="2400" dirty="0" smtClean="0">
                <a:solidFill>
                  <a:srgbClr val="002060"/>
                </a:solidFill>
                <a:latin typeface="Candara" pitchFamily="34" charset="0"/>
                <a:cs typeface="Times New Roman" pitchFamily="18" charset="0"/>
              </a:rPr>
              <a:t>L. 70/1975 (</a:t>
            </a:r>
            <a:r>
              <a:rPr lang="it-IT" sz="2400" i="1" dirty="0">
                <a:ln>
                  <a:solidFill>
                    <a:srgbClr val="0070C0"/>
                  </a:solidFill>
                </a:ln>
                <a:solidFill>
                  <a:srgbClr val="002060"/>
                </a:solidFill>
                <a:latin typeface="Candara" pitchFamily="34" charset="0"/>
              </a:rPr>
              <a:t>Indennità di Anzianità</a:t>
            </a:r>
            <a:r>
              <a:rPr lang="it-IT" sz="2400" dirty="0" smtClean="0">
                <a:solidFill>
                  <a:srgbClr val="002060"/>
                </a:solidFill>
                <a:latin typeface="Candara" pitchFamily="34" charset="0"/>
                <a:cs typeface="Times New Roman" pitchFamily="18" charset="0"/>
              </a:rPr>
              <a:t>: Enti pubblici non economici, Ricerca e Camere di Commercio)</a:t>
            </a:r>
          </a:p>
          <a:p>
            <a:pPr algn="just" eaLnBrk="1" hangingPunct="1">
              <a:spcBef>
                <a:spcPts val="600"/>
              </a:spcBef>
              <a:spcAft>
                <a:spcPts val="600"/>
              </a:spcAft>
              <a:buFont typeface="Arial" charset="0"/>
              <a:buChar char="•"/>
            </a:pPr>
            <a:r>
              <a:rPr lang="it-IT" sz="2400" dirty="0" smtClean="0">
                <a:solidFill>
                  <a:srgbClr val="002060"/>
                </a:solidFill>
                <a:latin typeface="Candara" pitchFamily="34" charset="0"/>
                <a:cs typeface="Times New Roman" pitchFamily="18" charset="0"/>
              </a:rPr>
              <a:t>L. 297/1982 (Regime del</a:t>
            </a:r>
            <a:r>
              <a:rPr lang="it-IT" sz="2400" i="1" dirty="0" smtClean="0">
                <a:solidFill>
                  <a:srgbClr val="002060"/>
                </a:solidFill>
                <a:latin typeface="Candara" pitchFamily="34" charset="0"/>
                <a:cs typeface="Times New Roman" pitchFamily="18" charset="0"/>
              </a:rPr>
              <a:t> TFR </a:t>
            </a:r>
            <a:r>
              <a:rPr lang="it-IT" sz="2400" dirty="0" smtClean="0">
                <a:solidFill>
                  <a:srgbClr val="002060"/>
                </a:solidFill>
                <a:latin typeface="Candara" pitchFamily="34" charset="0"/>
                <a:cs typeface="Times New Roman" pitchFamily="18" charset="0"/>
              </a:rPr>
              <a:t>per i dipendenti privati)</a:t>
            </a:r>
          </a:p>
          <a:p>
            <a:pPr eaLnBrk="1" hangingPunct="1">
              <a:spcBef>
                <a:spcPts val="600"/>
              </a:spcBef>
              <a:spcAft>
                <a:spcPts val="600"/>
              </a:spcAft>
            </a:pPr>
            <a:endParaRPr lang="it-IT" sz="2400" dirty="0" smtClean="0">
              <a:cs typeface="Times New Roman" pitchFamily="18" charset="0"/>
            </a:endParaRPr>
          </a:p>
        </p:txBody>
      </p:sp>
      <p:pic>
        <p:nvPicPr>
          <p:cNvPr id="6" name="Picture 2" descr="Sirio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953573" y="95063"/>
            <a:ext cx="1019248" cy="4320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4524587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it-IT" sz="3600" b="1" u="sng" dirty="0">
                <a:ln w="0">
                  <a:noFill/>
                </a:ln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latin typeface="Candara" pitchFamily="34" charset="0"/>
                <a:ea typeface="Malgun Gothic" pitchFamily="34" charset="-127"/>
                <a:cs typeface="Arial" pitchFamily="34" charset="0"/>
              </a:rPr>
              <a:t>Indennità Premio Servizio</a:t>
            </a:r>
          </a:p>
        </p:txBody>
      </p:sp>
      <p:graphicFrame>
        <p:nvGraphicFramePr>
          <p:cNvPr id="6" name="Segnaposto contenuto 5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xmlns="" val="2555575560"/>
              </p:ext>
            </p:extLst>
          </p:nvPr>
        </p:nvGraphicFramePr>
        <p:xfrm>
          <a:off x="755576" y="2204864"/>
          <a:ext cx="7467600" cy="3671280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{69CF1AB2-1976-4502-BF36-3FF5EA218861}</a:tableStyleId>
              </a:tblPr>
              <a:tblGrid>
                <a:gridCol w="2328850"/>
                <a:gridCol w="2500330"/>
                <a:gridCol w="2638420"/>
              </a:tblGrid>
              <a:tr h="3600400">
                <a:tc>
                  <a:txBody>
                    <a:bodyPr/>
                    <a:lstStyle/>
                    <a:p>
                      <a:r>
                        <a:rPr lang="it-IT" sz="2400" dirty="0" smtClean="0">
                          <a:solidFill>
                            <a:srgbClr val="002060"/>
                          </a:solidFill>
                          <a:effectLst/>
                          <a:latin typeface="Candara" pitchFamily="34" charset="0"/>
                        </a:rPr>
                        <a:t>A chi si applica</a:t>
                      </a:r>
                    </a:p>
                    <a:p>
                      <a:endParaRPr lang="it-IT" sz="2000" dirty="0" smtClean="0">
                        <a:solidFill>
                          <a:srgbClr val="002060"/>
                        </a:solidFill>
                        <a:latin typeface="Candara" pitchFamily="34" charset="0"/>
                      </a:endParaRPr>
                    </a:p>
                    <a:p>
                      <a:r>
                        <a:rPr lang="it-IT" sz="2000" b="0" dirty="0" smtClean="0">
                          <a:solidFill>
                            <a:srgbClr val="002060"/>
                          </a:solidFill>
                          <a:latin typeface="Candara" pitchFamily="34" charset="0"/>
                        </a:rPr>
                        <a:t>dipendenti degli Enti locali, del Servizio sanitario nazionale e degli altri enti già</a:t>
                      </a:r>
                      <a:r>
                        <a:rPr lang="it-IT" sz="2000" b="0" baseline="0" dirty="0" smtClean="0">
                          <a:solidFill>
                            <a:srgbClr val="002060"/>
                          </a:solidFill>
                          <a:latin typeface="Candara" pitchFamily="34" charset="0"/>
                        </a:rPr>
                        <a:t> </a:t>
                      </a:r>
                      <a:r>
                        <a:rPr lang="it-IT" sz="2000" b="0" dirty="0" smtClean="0">
                          <a:solidFill>
                            <a:srgbClr val="002060"/>
                          </a:solidFill>
                          <a:latin typeface="Candara" pitchFamily="34" charset="0"/>
                        </a:rPr>
                        <a:t>iscritti al fondo di previdenza ex </a:t>
                      </a:r>
                      <a:r>
                        <a:rPr lang="it-IT" sz="2000" b="0" dirty="0" err="1" smtClean="0">
                          <a:solidFill>
                            <a:srgbClr val="002060"/>
                          </a:solidFill>
                          <a:latin typeface="Candara" pitchFamily="34" charset="0"/>
                        </a:rPr>
                        <a:t>Inadel</a:t>
                      </a:r>
                      <a:endParaRPr lang="it-IT" sz="2000" b="0" dirty="0" smtClean="0">
                        <a:solidFill>
                          <a:srgbClr val="002060"/>
                        </a:solidFill>
                        <a:latin typeface="Candara" pitchFamily="34" charset="0"/>
                      </a:endParaRPr>
                    </a:p>
                    <a:p>
                      <a:endParaRPr lang="it-IT" b="1" dirty="0">
                        <a:solidFill>
                          <a:srgbClr val="002060"/>
                        </a:solidFill>
                        <a:latin typeface="Candara" pitchFamily="34" charset="0"/>
                      </a:endParaRPr>
                    </a:p>
                  </a:txBody>
                  <a:tcPr marL="144000" marR="144000" marT="144000" marB="144000"/>
                </a:tc>
                <a:tc>
                  <a:txBody>
                    <a:bodyPr/>
                    <a:lstStyle/>
                    <a:p>
                      <a:r>
                        <a:rPr lang="it-IT" sz="2400" dirty="0" smtClean="0">
                          <a:solidFill>
                            <a:srgbClr val="002060"/>
                          </a:solidFill>
                          <a:effectLst/>
                          <a:latin typeface="Candara" pitchFamily="34" charset="0"/>
                        </a:rPr>
                        <a:t>Contributo</a:t>
                      </a:r>
                      <a:endParaRPr lang="it-IT" sz="2400" baseline="0" dirty="0" smtClean="0">
                        <a:solidFill>
                          <a:srgbClr val="002060"/>
                        </a:solidFill>
                        <a:effectLst/>
                        <a:latin typeface="Candara" pitchFamily="34" charset="0"/>
                      </a:endParaRPr>
                    </a:p>
                    <a:p>
                      <a:endParaRPr lang="it-IT" sz="2000" baseline="0" dirty="0" smtClean="0">
                        <a:solidFill>
                          <a:srgbClr val="002060"/>
                        </a:solidFill>
                        <a:latin typeface="Candara" pitchFamily="34" charset="0"/>
                      </a:endParaRPr>
                    </a:p>
                    <a:p>
                      <a:r>
                        <a:rPr lang="it-IT" sz="2000" b="0" baseline="0" dirty="0" smtClean="0">
                          <a:solidFill>
                            <a:srgbClr val="002060"/>
                          </a:solidFill>
                          <a:latin typeface="Candara" pitchFamily="34" charset="0"/>
                        </a:rPr>
                        <a:t>6,10 della retribuzione utile, di cui </a:t>
                      </a:r>
                      <a:r>
                        <a:rPr lang="it-IT" sz="2000" b="0" u="sng" baseline="0" dirty="0" smtClean="0">
                          <a:solidFill>
                            <a:srgbClr val="002060"/>
                          </a:solidFill>
                          <a:latin typeface="Candara" pitchFamily="34" charset="0"/>
                        </a:rPr>
                        <a:t>2,50% a carico del lavoratore</a:t>
                      </a:r>
                      <a:endParaRPr lang="it-IT" sz="2000" b="0" u="sng" dirty="0" smtClean="0">
                        <a:solidFill>
                          <a:srgbClr val="002060"/>
                        </a:solidFill>
                        <a:latin typeface="Candara" pitchFamily="34" charset="0"/>
                      </a:endParaRPr>
                    </a:p>
                    <a:p>
                      <a:endParaRPr lang="it-IT" b="0" dirty="0" smtClean="0">
                        <a:solidFill>
                          <a:srgbClr val="002060"/>
                        </a:solidFill>
                        <a:latin typeface="Candara" pitchFamily="34" charset="0"/>
                      </a:endParaRPr>
                    </a:p>
                  </a:txBody>
                  <a:tcPr marL="144000" marR="144000" marT="144000" marB="144000"/>
                </a:tc>
                <a:tc>
                  <a:txBody>
                    <a:bodyPr/>
                    <a:lstStyle/>
                    <a:p>
                      <a:r>
                        <a:rPr lang="it-IT" sz="2400" dirty="0" smtClean="0">
                          <a:solidFill>
                            <a:srgbClr val="002060"/>
                          </a:solidFill>
                          <a:effectLst/>
                          <a:latin typeface="Candara" pitchFamily="34" charset="0"/>
                        </a:rPr>
                        <a:t>Come si calcola</a:t>
                      </a:r>
                    </a:p>
                    <a:p>
                      <a:endParaRPr lang="it-IT" sz="2000" dirty="0" smtClean="0">
                        <a:solidFill>
                          <a:srgbClr val="002060"/>
                        </a:solidFill>
                        <a:latin typeface="Candara" pitchFamily="34" charset="0"/>
                      </a:endParaRPr>
                    </a:p>
                    <a:p>
                      <a:r>
                        <a:rPr lang="it-IT" sz="2000" b="0" dirty="0" smtClean="0">
                          <a:solidFill>
                            <a:srgbClr val="002060"/>
                          </a:solidFill>
                          <a:latin typeface="Candara" pitchFamily="34" charset="0"/>
                        </a:rPr>
                        <a:t>retribuzione fissa e continuativa / 15 x 80% x anni di servizio</a:t>
                      </a:r>
                      <a:endParaRPr lang="it-IT" sz="2000" b="0" dirty="0">
                        <a:solidFill>
                          <a:srgbClr val="002060"/>
                        </a:solidFill>
                        <a:latin typeface="Candara" pitchFamily="34" charset="0"/>
                      </a:endParaRPr>
                    </a:p>
                  </a:txBody>
                  <a:tcPr marL="144000" marR="144000" marT="144000" marB="144000"/>
                </a:tc>
              </a:tr>
            </a:tbl>
          </a:graphicData>
        </a:graphic>
      </p:graphicFrame>
      <p:sp>
        <p:nvSpPr>
          <p:cNvPr id="28684" name="Segnaposto numero diapositiva 2"/>
          <p:cNvSpPr>
            <a:spLocks noGrp="1"/>
          </p:cNvSpPr>
          <p:nvPr>
            <p:ph type="sldNum" sz="quarter" idx="10"/>
          </p:nvPr>
        </p:nvSpPr>
        <p:spPr>
          <a:xfrm>
            <a:off x="8139347" y="6453336"/>
            <a:ext cx="647700" cy="260350"/>
          </a:xfrm>
          <a:noFill/>
        </p:spPr>
        <p:txBody>
          <a:bodyPr/>
          <a:lstStyle/>
          <a:p>
            <a:pPr algn="r"/>
            <a:fld id="{57DE2104-DD85-403E-87E8-1CBE38ACC376}" type="slidenum">
              <a:rPr lang="it-IT" smtClean="0"/>
              <a:pPr algn="r"/>
              <a:t>21</a:t>
            </a:fld>
            <a:endParaRPr lang="it-IT" dirty="0" smtClean="0"/>
          </a:p>
        </p:txBody>
      </p:sp>
      <p:pic>
        <p:nvPicPr>
          <p:cNvPr id="7" name="Picture 2" descr="Sirio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953573" y="95063"/>
            <a:ext cx="1019248" cy="4320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4407078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Titolo 1"/>
          <p:cNvSpPr>
            <a:spLocks noGrp="1"/>
          </p:cNvSpPr>
          <p:nvPr>
            <p:ph type="title"/>
          </p:nvPr>
        </p:nvSpPr>
        <p:spPr>
          <a:xfrm>
            <a:off x="827088" y="620713"/>
            <a:ext cx="7467600" cy="666750"/>
          </a:xfrm>
        </p:spPr>
        <p:txBody>
          <a:bodyPr>
            <a:normAutofit/>
          </a:bodyPr>
          <a:lstStyle/>
          <a:p>
            <a:pPr eaLnBrk="1" hangingPunct="1"/>
            <a:r>
              <a:rPr lang="it-IT" sz="3600" b="1" u="sng" dirty="0">
                <a:ln w="0">
                  <a:noFill/>
                </a:ln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latin typeface="Candara" pitchFamily="34" charset="0"/>
                <a:ea typeface="Malgun Gothic" pitchFamily="34" charset="-127"/>
                <a:cs typeface="Arial" pitchFamily="34" charset="0"/>
              </a:rPr>
              <a:t>Indennità di Buonuscita</a:t>
            </a:r>
          </a:p>
        </p:txBody>
      </p:sp>
      <p:graphicFrame>
        <p:nvGraphicFramePr>
          <p:cNvPr id="6" name="Tabel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27131572"/>
              </p:ext>
            </p:extLst>
          </p:nvPr>
        </p:nvGraphicFramePr>
        <p:xfrm>
          <a:off x="755576" y="1700213"/>
          <a:ext cx="7563085" cy="4536504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{69CF1AB2-1976-4502-BF36-3FF5EA218861}</a:tableStyleId>
              </a:tblPr>
              <a:tblGrid>
                <a:gridCol w="2737979"/>
                <a:gridCol w="2442459"/>
                <a:gridCol w="2382647"/>
              </a:tblGrid>
              <a:tr h="4536504"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None/>
                      </a:pPr>
                      <a:r>
                        <a:rPr lang="it-IT" sz="2400" b="1" dirty="0" smtClean="0">
                          <a:solidFill>
                            <a:srgbClr val="002060"/>
                          </a:solidFill>
                          <a:latin typeface="Candara" pitchFamily="34" charset="0"/>
                        </a:rPr>
                        <a:t>A chi si applica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endParaRPr lang="it-IT" sz="1200" b="0" dirty="0" smtClean="0">
                        <a:solidFill>
                          <a:srgbClr val="002060"/>
                        </a:solidFill>
                        <a:latin typeface="Candara" pitchFamily="34" charset="0"/>
                      </a:endParaRPr>
                    </a:p>
                    <a:p>
                      <a:pPr>
                        <a:buFont typeface="Arial" pitchFamily="34" charset="0"/>
                        <a:buNone/>
                      </a:pPr>
                      <a:r>
                        <a:rPr lang="it-IT" sz="2000" b="0" dirty="0" smtClean="0">
                          <a:solidFill>
                            <a:srgbClr val="002060"/>
                          </a:solidFill>
                          <a:latin typeface="Candara" pitchFamily="34" charset="0"/>
                        </a:rPr>
                        <a:t>dipendenti dei Ministeri,  Agenzie Fiscali, Scuola, Avvocati e procuratori dello Stato, personale delle Forze armate, di polizia di Stato</a:t>
                      </a:r>
                      <a:r>
                        <a:rPr lang="it-IT" sz="2000" b="0" baseline="0" dirty="0" smtClean="0">
                          <a:solidFill>
                            <a:srgbClr val="002060"/>
                          </a:solidFill>
                          <a:latin typeface="Candara" pitchFamily="34" charset="0"/>
                        </a:rPr>
                        <a:t> </a:t>
                      </a:r>
                      <a:r>
                        <a:rPr lang="it-IT" sz="2000" b="0" dirty="0" smtClean="0">
                          <a:solidFill>
                            <a:srgbClr val="002060"/>
                          </a:solidFill>
                          <a:latin typeface="Candara" pitchFamily="34" charset="0"/>
                        </a:rPr>
                        <a:t>e Penitenziaria, Arma dei carabinieri, Guardia di finanza, Magistrati</a:t>
                      </a:r>
                      <a:endParaRPr lang="it-IT" sz="2000" b="0" dirty="0">
                        <a:solidFill>
                          <a:srgbClr val="002060"/>
                        </a:solidFill>
                        <a:latin typeface="Candara" pitchFamily="34" charset="0"/>
                      </a:endParaRPr>
                    </a:p>
                  </a:txBody>
                  <a:tcPr marL="144000" marR="144000" marT="144000" marB="144000"/>
                </a:tc>
                <a:tc>
                  <a:txBody>
                    <a:bodyPr/>
                    <a:lstStyle/>
                    <a:p>
                      <a:r>
                        <a:rPr lang="it-IT" sz="2400" b="1" dirty="0" smtClean="0">
                          <a:solidFill>
                            <a:srgbClr val="002060"/>
                          </a:solidFill>
                          <a:latin typeface="Candara" pitchFamily="34" charset="0"/>
                        </a:rPr>
                        <a:t>Contributo</a:t>
                      </a:r>
                    </a:p>
                    <a:p>
                      <a:endParaRPr lang="it-IT" sz="2000" b="0" baseline="0" dirty="0" smtClean="0">
                        <a:solidFill>
                          <a:srgbClr val="002060"/>
                        </a:solidFill>
                        <a:latin typeface="Candara" pitchFamily="34" charset="0"/>
                      </a:endParaRPr>
                    </a:p>
                    <a:p>
                      <a:r>
                        <a:rPr lang="it-IT" sz="2000" b="0" baseline="0" dirty="0" smtClean="0">
                          <a:solidFill>
                            <a:srgbClr val="002060"/>
                          </a:solidFill>
                          <a:latin typeface="Candara" pitchFamily="34" charset="0"/>
                        </a:rPr>
                        <a:t>9,60 sull’80% della retribuzione utile, di cui </a:t>
                      </a:r>
                      <a:r>
                        <a:rPr lang="it-IT" sz="2000" b="0" u="sng" baseline="0" dirty="0" smtClean="0">
                          <a:solidFill>
                            <a:srgbClr val="002060"/>
                          </a:solidFill>
                          <a:latin typeface="Candara" pitchFamily="34" charset="0"/>
                        </a:rPr>
                        <a:t>2,50% a carico del lavoratore</a:t>
                      </a:r>
                      <a:endParaRPr lang="it-IT" sz="2000" b="0" u="sng" dirty="0" smtClean="0">
                        <a:solidFill>
                          <a:srgbClr val="002060"/>
                        </a:solidFill>
                        <a:latin typeface="Candara" pitchFamily="34" charset="0"/>
                      </a:endParaRPr>
                    </a:p>
                  </a:txBody>
                  <a:tcPr marL="144000" marR="144000" marT="144000" marB="144000"/>
                </a:tc>
                <a:tc>
                  <a:txBody>
                    <a:bodyPr/>
                    <a:lstStyle/>
                    <a:p>
                      <a:r>
                        <a:rPr lang="it-IT" sz="2400" b="1" dirty="0" smtClean="0">
                          <a:solidFill>
                            <a:srgbClr val="002060"/>
                          </a:solidFill>
                          <a:latin typeface="Candara" pitchFamily="34" charset="0"/>
                        </a:rPr>
                        <a:t>Come si calcola</a:t>
                      </a:r>
                    </a:p>
                    <a:p>
                      <a:endParaRPr lang="it-IT" sz="1600" b="0" dirty="0" smtClean="0">
                        <a:solidFill>
                          <a:srgbClr val="002060"/>
                        </a:solidFill>
                        <a:latin typeface="Candara" pitchFamily="34" charset="0"/>
                      </a:endParaRPr>
                    </a:p>
                    <a:p>
                      <a:endParaRPr lang="it-IT" sz="1600" b="0" dirty="0" smtClean="0">
                        <a:solidFill>
                          <a:srgbClr val="002060"/>
                        </a:solidFill>
                        <a:latin typeface="Candara" pitchFamily="34" charset="0"/>
                      </a:endParaRPr>
                    </a:p>
                    <a:p>
                      <a:r>
                        <a:rPr lang="it-IT" sz="2000" b="0" dirty="0" smtClean="0">
                          <a:solidFill>
                            <a:srgbClr val="002060"/>
                          </a:solidFill>
                          <a:latin typeface="Candara" pitchFamily="34" charset="0"/>
                        </a:rPr>
                        <a:t> (Tab. + RIA</a:t>
                      </a:r>
                      <a:r>
                        <a:rPr lang="it-IT" sz="2000" b="0" baseline="0" dirty="0" smtClean="0">
                          <a:solidFill>
                            <a:srgbClr val="002060"/>
                          </a:solidFill>
                          <a:latin typeface="Candara" pitchFamily="34" charset="0"/>
                        </a:rPr>
                        <a:t> + 13^ + Ind. Amm.ne) / 12 x 80% </a:t>
                      </a:r>
                      <a:r>
                        <a:rPr lang="it-IT" sz="2000" b="0" dirty="0" smtClean="0">
                          <a:solidFill>
                            <a:srgbClr val="002060"/>
                          </a:solidFill>
                          <a:latin typeface="Candara" pitchFamily="34" charset="0"/>
                        </a:rPr>
                        <a:t>x</a:t>
                      </a:r>
                      <a:r>
                        <a:rPr lang="it-IT" sz="2000" b="0" baseline="0" dirty="0" smtClean="0">
                          <a:solidFill>
                            <a:srgbClr val="002060"/>
                          </a:solidFill>
                          <a:latin typeface="Candara" pitchFamily="34" charset="0"/>
                        </a:rPr>
                        <a:t> anni di servizio</a:t>
                      </a:r>
                      <a:endParaRPr lang="it-IT" sz="2000" b="0" dirty="0" smtClean="0">
                        <a:solidFill>
                          <a:srgbClr val="002060"/>
                        </a:solidFill>
                        <a:latin typeface="Candara" pitchFamily="34" charset="0"/>
                      </a:endParaRPr>
                    </a:p>
                    <a:p>
                      <a:r>
                        <a:rPr lang="it-IT" sz="1600" b="0" dirty="0" smtClean="0">
                          <a:solidFill>
                            <a:srgbClr val="002060"/>
                          </a:solidFill>
                          <a:latin typeface="Candara" pitchFamily="34" charset="0"/>
                        </a:rPr>
                        <a:t>            </a:t>
                      </a:r>
                      <a:endParaRPr lang="it-IT" sz="1600" b="0" dirty="0">
                        <a:solidFill>
                          <a:srgbClr val="002060"/>
                        </a:solidFill>
                        <a:latin typeface="Candara" pitchFamily="34" charset="0"/>
                      </a:endParaRPr>
                    </a:p>
                  </a:txBody>
                  <a:tcPr marL="144000" marR="144000" marT="144000" marB="144000"/>
                </a:tc>
              </a:tr>
            </a:tbl>
          </a:graphicData>
        </a:graphic>
      </p:graphicFrame>
      <p:sp>
        <p:nvSpPr>
          <p:cNvPr id="29708" name="Segnaposto numero diapositiva 6"/>
          <p:cNvSpPr>
            <a:spLocks noGrp="1"/>
          </p:cNvSpPr>
          <p:nvPr>
            <p:ph type="sldNum" sz="quarter" idx="10"/>
          </p:nvPr>
        </p:nvSpPr>
        <p:spPr>
          <a:xfrm>
            <a:off x="8100392" y="6453336"/>
            <a:ext cx="647700" cy="260350"/>
          </a:xfrm>
          <a:noFill/>
        </p:spPr>
        <p:txBody>
          <a:bodyPr/>
          <a:lstStyle/>
          <a:p>
            <a:pPr algn="r"/>
            <a:fld id="{3DAB11C6-C5B4-434B-855C-77DEC6A7224C}" type="slidenum">
              <a:rPr lang="it-IT" smtClean="0"/>
              <a:pPr algn="r"/>
              <a:t>22</a:t>
            </a:fld>
            <a:endParaRPr lang="it-IT" dirty="0" smtClean="0"/>
          </a:p>
        </p:txBody>
      </p:sp>
      <p:pic>
        <p:nvPicPr>
          <p:cNvPr id="7" name="Picture 2" descr="Sirio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953573" y="95063"/>
            <a:ext cx="1019248" cy="4320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5518474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Titolo 1"/>
          <p:cNvSpPr>
            <a:spLocks noGrp="1"/>
          </p:cNvSpPr>
          <p:nvPr>
            <p:ph type="title"/>
          </p:nvPr>
        </p:nvSpPr>
        <p:spPr>
          <a:xfrm>
            <a:off x="539750" y="692150"/>
            <a:ext cx="8229600" cy="495300"/>
          </a:xfrm>
        </p:spPr>
        <p:txBody>
          <a:bodyPr>
            <a:noAutofit/>
          </a:bodyPr>
          <a:lstStyle/>
          <a:p>
            <a:pPr eaLnBrk="1" hangingPunct="1"/>
            <a:r>
              <a:rPr lang="it-IT" sz="3600" b="1" u="sng" dirty="0">
                <a:ln w="0">
                  <a:noFill/>
                </a:ln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latin typeface="Candara" pitchFamily="34" charset="0"/>
                <a:ea typeface="Malgun Gothic" pitchFamily="34" charset="-127"/>
                <a:cs typeface="Arial" pitchFamily="34" charset="0"/>
              </a:rPr>
              <a:t>Indennità di Anzianità</a:t>
            </a:r>
          </a:p>
        </p:txBody>
      </p:sp>
      <p:graphicFrame>
        <p:nvGraphicFramePr>
          <p:cNvPr id="31758" name="Group 14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xmlns="" val="3276246208"/>
              </p:ext>
            </p:extLst>
          </p:nvPr>
        </p:nvGraphicFramePr>
        <p:xfrm>
          <a:off x="827088" y="2133154"/>
          <a:ext cx="7467600" cy="2663998"/>
        </p:xfrm>
        <a:graphic>
          <a:graphicData uri="http://schemas.openxmlformats.org/drawingml/2006/table">
            <a:tbl>
              <a:tblPr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{69CF1AB2-1976-4502-BF36-3FF5EA218861}</a:tableStyleId>
              </a:tblPr>
              <a:tblGrid>
                <a:gridCol w="2489200"/>
                <a:gridCol w="2263824"/>
                <a:gridCol w="2714576"/>
              </a:tblGrid>
              <a:tr h="266399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4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andara" pitchFamily="34" charset="0"/>
                        </a:rPr>
                        <a:t>A chi si applica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00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andara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it-IT" sz="2000" kern="1200" dirty="0" smtClean="0">
                          <a:solidFill>
                            <a:srgbClr val="002060"/>
                          </a:solidFill>
                          <a:latin typeface="Candara" pitchFamily="34" charset="0"/>
                        </a:rPr>
                        <a:t>Ai dipendenti degli Enti Pubblici non economici, Enti</a:t>
                      </a:r>
                      <a:r>
                        <a:rPr lang="it-IT" sz="2000" kern="1200" baseline="0" dirty="0" smtClean="0">
                          <a:solidFill>
                            <a:srgbClr val="002060"/>
                          </a:solidFill>
                          <a:latin typeface="Candara" pitchFamily="34" charset="0"/>
                        </a:rPr>
                        <a:t> di ricerca e </a:t>
                      </a:r>
                      <a:r>
                        <a:rPr lang="it-IT" sz="2000" kern="1200" dirty="0" smtClean="0">
                          <a:solidFill>
                            <a:srgbClr val="002060"/>
                          </a:solidFill>
                          <a:latin typeface="Candara" pitchFamily="34" charset="0"/>
                        </a:rPr>
                        <a:t>CCIAA</a:t>
                      </a:r>
                      <a:endParaRPr kumimoji="0" lang="it-IT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andara" pitchFamily="34" charset="0"/>
                      </a:endParaRPr>
                    </a:p>
                  </a:txBody>
                  <a:tcPr marL="144000" marR="144000" marT="144000" marB="144000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4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andara" pitchFamily="34" charset="0"/>
                        </a:rPr>
                        <a:t>Contributo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00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andara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it-IT" sz="2000" kern="1200" dirty="0" smtClean="0">
                          <a:solidFill>
                            <a:srgbClr val="002060"/>
                          </a:solidFill>
                          <a:latin typeface="Candara" pitchFamily="34" charset="0"/>
                        </a:rPr>
                        <a:t>Nessuno, a totale carico del datore di lavoro</a:t>
                      </a:r>
                      <a:endParaRPr lang="it-IT" sz="2000" b="0" kern="1200" dirty="0" smtClean="0">
                        <a:solidFill>
                          <a:srgbClr val="002060"/>
                        </a:solidFill>
                        <a:latin typeface="Candara" pitchFamily="34" charset="0"/>
                        <a:ea typeface="+mn-ea"/>
                        <a:cs typeface="+mn-cs"/>
                      </a:endParaRPr>
                    </a:p>
                  </a:txBody>
                  <a:tcPr marL="144000" marR="144000" marT="144000" marB="144000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4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andara" pitchFamily="34" charset="0"/>
                        </a:rPr>
                        <a:t>Come si calcola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00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andara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andara" pitchFamily="34" charset="0"/>
                        </a:rPr>
                        <a:t>(Tab. + RIA + 13^) / 12 x anni di servizio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andara" pitchFamily="34" charset="0"/>
                        </a:rPr>
                        <a:t> </a:t>
                      </a:r>
                      <a:endParaRPr kumimoji="0" lang="it-IT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andara" pitchFamily="34" charset="0"/>
                      </a:endParaRPr>
                    </a:p>
                  </a:txBody>
                  <a:tcPr marL="144000" marR="144000" marT="144000" marB="144000" horzOverflow="overflow"/>
                </a:tc>
              </a:tr>
            </a:tbl>
          </a:graphicData>
        </a:graphic>
      </p:graphicFrame>
      <p:sp>
        <p:nvSpPr>
          <p:cNvPr id="30732" name="Segnaposto numero diapositiva 2"/>
          <p:cNvSpPr>
            <a:spLocks noGrp="1"/>
          </p:cNvSpPr>
          <p:nvPr>
            <p:ph type="sldNum" sz="quarter" idx="10"/>
          </p:nvPr>
        </p:nvSpPr>
        <p:spPr>
          <a:xfrm>
            <a:off x="8244408" y="6453336"/>
            <a:ext cx="647700" cy="260350"/>
          </a:xfrm>
          <a:noFill/>
        </p:spPr>
        <p:txBody>
          <a:bodyPr/>
          <a:lstStyle/>
          <a:p>
            <a:pPr algn="r"/>
            <a:fld id="{EE64C7E5-6992-47F1-8BA8-0E8F769277AC}" type="slidenum">
              <a:rPr lang="it-IT" smtClean="0"/>
              <a:pPr algn="r"/>
              <a:t>23</a:t>
            </a:fld>
            <a:endParaRPr lang="it-IT" dirty="0" smtClean="0"/>
          </a:p>
        </p:txBody>
      </p:sp>
      <p:pic>
        <p:nvPicPr>
          <p:cNvPr id="6" name="Picture 2" descr="Sirio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953573" y="95063"/>
            <a:ext cx="1019248" cy="4320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9042121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it-IT" sz="3600" b="1" u="sng" dirty="0">
                <a:ln w="0">
                  <a:noFill/>
                </a:ln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latin typeface="Candara" pitchFamily="34" charset="0"/>
                <a:ea typeface="Malgun Gothic" pitchFamily="34" charset="-127"/>
                <a:cs typeface="Arial" pitchFamily="34" charset="0"/>
              </a:rPr>
              <a:t>Trattamento Fine Rapporto</a:t>
            </a:r>
          </a:p>
        </p:txBody>
      </p:sp>
      <p:graphicFrame>
        <p:nvGraphicFramePr>
          <p:cNvPr id="6" name="Segnaposto contenuto 5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xmlns="" val="2595327069"/>
              </p:ext>
            </p:extLst>
          </p:nvPr>
        </p:nvGraphicFramePr>
        <p:xfrm>
          <a:off x="755650" y="1916807"/>
          <a:ext cx="7560766" cy="3456409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{69CF1AB2-1976-4502-BF36-3FF5EA218861}</a:tableStyleId>
              </a:tblPr>
              <a:tblGrid>
                <a:gridCol w="2880246"/>
                <a:gridCol w="4680520"/>
              </a:tblGrid>
              <a:tr h="3456409">
                <a:tc>
                  <a:txBody>
                    <a:bodyPr/>
                    <a:lstStyle/>
                    <a:p>
                      <a:r>
                        <a:rPr lang="it-IT" sz="2400" b="1" dirty="0" smtClean="0">
                          <a:solidFill>
                            <a:srgbClr val="002060"/>
                          </a:solidFill>
                          <a:latin typeface="Candara" pitchFamily="34" charset="0"/>
                        </a:rPr>
                        <a:t>A chi si rivolge </a:t>
                      </a:r>
                    </a:p>
                    <a:p>
                      <a:endParaRPr lang="it-IT" sz="2000" b="0" dirty="0" smtClean="0">
                        <a:solidFill>
                          <a:srgbClr val="002060"/>
                        </a:solidFill>
                        <a:latin typeface="Candara" pitchFamily="34" charset="0"/>
                      </a:endParaRPr>
                    </a:p>
                    <a:p>
                      <a:r>
                        <a:rPr lang="it-IT" sz="2000" b="0" dirty="0" smtClean="0">
                          <a:solidFill>
                            <a:srgbClr val="002060"/>
                          </a:solidFill>
                          <a:latin typeface="Candara" pitchFamily="34" charset="0"/>
                        </a:rPr>
                        <a:t>Ai dipendenti pubblici assunti a decorrere dall’1.1.2001</a:t>
                      </a:r>
                      <a:endParaRPr lang="it-IT" sz="2000" b="0" dirty="0">
                        <a:solidFill>
                          <a:srgbClr val="002060"/>
                        </a:solidFill>
                        <a:latin typeface="Candara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2400" b="1" dirty="0" smtClean="0">
                          <a:solidFill>
                            <a:srgbClr val="002060"/>
                          </a:solidFill>
                          <a:latin typeface="Candara" pitchFamily="34" charset="0"/>
                        </a:rPr>
                        <a:t>Come si calcola</a:t>
                      </a:r>
                    </a:p>
                    <a:p>
                      <a:endParaRPr lang="it-IT" sz="2000" b="0" dirty="0" smtClean="0">
                        <a:solidFill>
                          <a:srgbClr val="002060"/>
                        </a:solidFill>
                        <a:latin typeface="Candara" pitchFamily="34" charset="0"/>
                      </a:endParaRPr>
                    </a:p>
                    <a:p>
                      <a:r>
                        <a:rPr lang="it-IT" sz="2000" b="0" dirty="0" smtClean="0">
                          <a:solidFill>
                            <a:srgbClr val="002060"/>
                          </a:solidFill>
                          <a:latin typeface="Candara" pitchFamily="34" charset="0"/>
                        </a:rPr>
                        <a:t>Accantonamento del 6,91% della retribuzione utile rivalutato annualmente di un</a:t>
                      </a:r>
                      <a:r>
                        <a:rPr lang="it-IT" sz="2000" b="0" baseline="0" dirty="0" smtClean="0">
                          <a:solidFill>
                            <a:srgbClr val="002060"/>
                          </a:solidFill>
                          <a:latin typeface="Candara" pitchFamily="34" charset="0"/>
                        </a:rPr>
                        <a:t> </a:t>
                      </a:r>
                      <a:r>
                        <a:rPr lang="it-IT" sz="2000" b="0" dirty="0" smtClean="0">
                          <a:solidFill>
                            <a:srgbClr val="002060"/>
                          </a:solidFill>
                          <a:latin typeface="Candara" pitchFamily="34" charset="0"/>
                        </a:rPr>
                        <a:t>importo pari al 75% del tasso d’inflazione </a:t>
                      </a:r>
                      <a:r>
                        <a:rPr lang="it-IT" sz="2000" b="0" baseline="0" dirty="0" smtClean="0">
                          <a:solidFill>
                            <a:srgbClr val="002060"/>
                          </a:solidFill>
                          <a:latin typeface="Candara" pitchFamily="34" charset="0"/>
                        </a:rPr>
                        <a:t>+ 1,5% fisso.</a:t>
                      </a:r>
                    </a:p>
                    <a:p>
                      <a:r>
                        <a:rPr lang="it-IT" sz="2000" b="0" baseline="0" dirty="0" smtClean="0">
                          <a:solidFill>
                            <a:srgbClr val="002060"/>
                          </a:solidFill>
                          <a:latin typeface="Candara" pitchFamily="34" charset="0"/>
                        </a:rPr>
                        <a:t>La somma degli accantonamenti e degli interessi dà luogo al montante lordo liquidabile</a:t>
                      </a:r>
                      <a:endParaRPr lang="it-IT" sz="2000" b="0" dirty="0">
                        <a:solidFill>
                          <a:srgbClr val="002060"/>
                        </a:solidFill>
                        <a:latin typeface="Candara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1754" name="Segnaposto numero diapositiva 2"/>
          <p:cNvSpPr>
            <a:spLocks noGrp="1"/>
          </p:cNvSpPr>
          <p:nvPr>
            <p:ph type="sldNum" sz="quarter" idx="10"/>
          </p:nvPr>
        </p:nvSpPr>
        <p:spPr>
          <a:xfrm>
            <a:off x="8028384" y="6453336"/>
            <a:ext cx="647700" cy="260350"/>
          </a:xfrm>
          <a:noFill/>
        </p:spPr>
        <p:txBody>
          <a:bodyPr/>
          <a:lstStyle/>
          <a:p>
            <a:pPr algn="r"/>
            <a:fld id="{1140D14E-8BCA-489E-B61D-E0F4D81C081D}" type="slidenum">
              <a:rPr lang="it-IT" smtClean="0"/>
              <a:pPr algn="r"/>
              <a:t>24</a:t>
            </a:fld>
            <a:endParaRPr lang="it-IT" dirty="0" smtClean="0"/>
          </a:p>
        </p:txBody>
      </p:sp>
      <p:pic>
        <p:nvPicPr>
          <p:cNvPr id="7" name="Picture 2" descr="Sirio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953573" y="95063"/>
            <a:ext cx="1019248" cy="4320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2383090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43000"/>
          </a:xfrm>
        </p:spPr>
        <p:txBody>
          <a:bodyPr/>
          <a:lstStyle/>
          <a:p>
            <a:r>
              <a:rPr lang="it-IT" b="1" u="sng" dirty="0" smtClean="0">
                <a:ln w="0">
                  <a:noFill/>
                </a:ln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/>
                <a:latin typeface="Candara" pitchFamily="34" charset="0"/>
                <a:ea typeface="Malgun Gothic" pitchFamily="34" charset="-127"/>
                <a:cs typeface="Arial" pitchFamily="34" charset="0"/>
              </a:rPr>
              <a:t>La Contribuzione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484785"/>
            <a:ext cx="8229600" cy="5328591"/>
          </a:xfrm>
        </p:spPr>
        <p:txBody>
          <a:bodyPr>
            <a:normAutofit fontScale="77500" lnSpcReduction="20000"/>
          </a:bodyPr>
          <a:lstStyle/>
          <a:p>
            <a:pPr algn="just">
              <a:buFont typeface="Wingdings" pitchFamily="2" charset="2"/>
              <a:buChar char="ü"/>
            </a:pPr>
            <a:r>
              <a:rPr lang="it-IT" sz="2800" b="1" u="sng" dirty="0" smtClean="0">
                <a:solidFill>
                  <a:srgbClr val="002060"/>
                </a:solidFill>
                <a:latin typeface="Candara" pitchFamily="34" charset="0"/>
              </a:rPr>
              <a:t>Contributo </a:t>
            </a:r>
            <a:r>
              <a:rPr lang="it-IT" sz="2800" b="1" u="sng" dirty="0">
                <a:solidFill>
                  <a:srgbClr val="002060"/>
                </a:solidFill>
                <a:latin typeface="Candara" pitchFamily="34" charset="0"/>
              </a:rPr>
              <a:t>a carico del Datore di Lavoro</a:t>
            </a:r>
            <a:r>
              <a:rPr lang="it-IT" sz="2800" dirty="0">
                <a:solidFill>
                  <a:srgbClr val="002060"/>
                </a:solidFill>
                <a:latin typeface="Candara" pitchFamily="34" charset="0"/>
              </a:rPr>
              <a:t>: 1% della </a:t>
            </a:r>
            <a:r>
              <a:rPr lang="it-IT" sz="2800" dirty="0" smtClean="0">
                <a:solidFill>
                  <a:srgbClr val="002060"/>
                </a:solidFill>
                <a:latin typeface="Candara" pitchFamily="34" charset="0"/>
              </a:rPr>
              <a:t>retribuzione</a:t>
            </a:r>
            <a:r>
              <a:rPr lang="it-IT" sz="2800" dirty="0">
                <a:solidFill>
                  <a:srgbClr val="002060"/>
                </a:solidFill>
                <a:latin typeface="Candara" pitchFamily="34" charset="0"/>
              </a:rPr>
              <a:t> </a:t>
            </a:r>
            <a:r>
              <a:rPr lang="it-IT" sz="2800" dirty="0" smtClean="0">
                <a:solidFill>
                  <a:srgbClr val="002060"/>
                </a:solidFill>
                <a:latin typeface="Candara" pitchFamily="34" charset="0"/>
              </a:rPr>
              <a:t>lorda base TFR.</a:t>
            </a:r>
          </a:p>
          <a:p>
            <a:pPr>
              <a:buFont typeface="Wingdings" pitchFamily="2" charset="2"/>
              <a:buChar char="ü"/>
            </a:pPr>
            <a:endParaRPr lang="it-IT" sz="2800" dirty="0">
              <a:solidFill>
                <a:srgbClr val="002060"/>
              </a:solidFill>
              <a:latin typeface="Candara" pitchFamily="34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it-IT" sz="2800" b="1" u="sng" dirty="0" smtClean="0">
                <a:solidFill>
                  <a:srgbClr val="002060"/>
                </a:solidFill>
                <a:latin typeface="Candara" pitchFamily="34" charset="0"/>
              </a:rPr>
              <a:t>Contributo </a:t>
            </a:r>
            <a:r>
              <a:rPr lang="it-IT" sz="2800" b="1" u="sng" dirty="0">
                <a:solidFill>
                  <a:srgbClr val="002060"/>
                </a:solidFill>
                <a:latin typeface="Candara" pitchFamily="34" charset="0"/>
              </a:rPr>
              <a:t>del Lavoratore</a:t>
            </a:r>
            <a:r>
              <a:rPr lang="it-IT" sz="2800" dirty="0">
                <a:solidFill>
                  <a:srgbClr val="002060"/>
                </a:solidFill>
                <a:latin typeface="Candara" pitchFamily="34" charset="0"/>
              </a:rPr>
              <a:t>: 1% della retribuzione </a:t>
            </a:r>
            <a:r>
              <a:rPr lang="it-IT" sz="2800" dirty="0" smtClean="0">
                <a:solidFill>
                  <a:srgbClr val="002060"/>
                </a:solidFill>
                <a:latin typeface="Candara" pitchFamily="34" charset="0"/>
              </a:rPr>
              <a:t>lorda base TFR (contribuzione </a:t>
            </a:r>
            <a:r>
              <a:rPr lang="it-IT" sz="2800" dirty="0">
                <a:solidFill>
                  <a:srgbClr val="002060"/>
                </a:solidFill>
                <a:latin typeface="Candara" pitchFamily="34" charset="0"/>
              </a:rPr>
              <a:t>minima aumentabile</a:t>
            </a:r>
            <a:r>
              <a:rPr lang="it-IT" sz="2800" dirty="0" smtClean="0">
                <a:solidFill>
                  <a:srgbClr val="002060"/>
                </a:solidFill>
                <a:latin typeface="Candara" pitchFamily="34" charset="0"/>
              </a:rPr>
              <a:t>).</a:t>
            </a:r>
          </a:p>
          <a:p>
            <a:pPr>
              <a:buFont typeface="Wingdings" pitchFamily="2" charset="2"/>
              <a:buChar char="ü"/>
            </a:pPr>
            <a:endParaRPr lang="it-IT" sz="2800" dirty="0">
              <a:solidFill>
                <a:srgbClr val="002060"/>
              </a:solidFill>
              <a:latin typeface="Candara" pitchFamily="34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it-IT" sz="2800" b="1" dirty="0" smtClean="0">
                <a:solidFill>
                  <a:srgbClr val="002060"/>
                </a:solidFill>
                <a:latin typeface="Candara" pitchFamily="34" charset="0"/>
              </a:rPr>
              <a:t>Versamento </a:t>
            </a:r>
            <a:r>
              <a:rPr lang="it-IT" sz="2800" b="1" dirty="0">
                <a:solidFill>
                  <a:srgbClr val="002060"/>
                </a:solidFill>
                <a:latin typeface="Candara" pitchFamily="34" charset="0"/>
              </a:rPr>
              <a:t>del TFR</a:t>
            </a:r>
            <a:r>
              <a:rPr lang="it-IT" sz="2800" dirty="0">
                <a:solidFill>
                  <a:srgbClr val="002060"/>
                </a:solidFill>
                <a:latin typeface="Candara" pitchFamily="34" charset="0"/>
              </a:rPr>
              <a:t>, totale per i dipendenti pubblici assunti dopo il 31/12/2000, in </a:t>
            </a:r>
            <a:r>
              <a:rPr lang="it-IT" sz="2800" dirty="0" smtClean="0">
                <a:solidFill>
                  <a:srgbClr val="002060"/>
                </a:solidFill>
                <a:latin typeface="Candara" pitchFamily="34" charset="0"/>
              </a:rPr>
              <a:t>parte (28,94%) </a:t>
            </a:r>
            <a:r>
              <a:rPr lang="it-IT" sz="2800" dirty="0">
                <a:solidFill>
                  <a:srgbClr val="002060"/>
                </a:solidFill>
                <a:latin typeface="Candara" pitchFamily="34" charset="0"/>
              </a:rPr>
              <a:t>per gli assunti prima del 01/01/2001</a:t>
            </a:r>
            <a:r>
              <a:rPr lang="it-IT" sz="2800" dirty="0" smtClean="0">
                <a:solidFill>
                  <a:srgbClr val="002060"/>
                </a:solidFill>
                <a:latin typeface="Candara" pitchFamily="34" charset="0"/>
              </a:rPr>
              <a:t>.</a:t>
            </a:r>
          </a:p>
          <a:p>
            <a:pPr>
              <a:buFont typeface="Wingdings" pitchFamily="2" charset="2"/>
              <a:buChar char="ü"/>
            </a:pPr>
            <a:endParaRPr lang="it-IT" sz="2800" dirty="0" smtClean="0">
              <a:solidFill>
                <a:srgbClr val="002060"/>
              </a:solidFill>
              <a:latin typeface="Candara" pitchFamily="34" charset="0"/>
            </a:endParaRPr>
          </a:p>
          <a:p>
            <a:pPr>
              <a:buFont typeface="Wingdings" pitchFamily="2" charset="2"/>
              <a:buChar char="ü"/>
            </a:pPr>
            <a:endParaRPr lang="it-IT" sz="100" dirty="0">
              <a:solidFill>
                <a:srgbClr val="002060"/>
              </a:solidFill>
              <a:latin typeface="Candara" pitchFamily="34" charset="0"/>
            </a:endParaRPr>
          </a:p>
          <a:p>
            <a:pPr marL="0" lvl="1" indent="0" algn="ctr">
              <a:buNone/>
            </a:pPr>
            <a:r>
              <a:rPr lang="it-IT" b="1" dirty="0">
                <a:solidFill>
                  <a:srgbClr val="0070C0"/>
                </a:solidFill>
                <a:latin typeface="Candara" pitchFamily="34" charset="0"/>
              </a:rPr>
              <a:t>Aderendo nel primo anno di vita del fondo si beneficia di un ulteriore 1% a carico del datore di lavoro (per 12 mesi); aderendo nel secondo anno il bonus è dello 0,50</a:t>
            </a:r>
            <a:r>
              <a:rPr lang="it-IT" b="1" dirty="0" smtClean="0">
                <a:solidFill>
                  <a:srgbClr val="0070C0"/>
                </a:solidFill>
                <a:latin typeface="Candara" pitchFamily="34" charset="0"/>
              </a:rPr>
              <a:t>%.</a:t>
            </a:r>
          </a:p>
          <a:p>
            <a:pPr marL="0" lvl="1" indent="0" algn="ctr">
              <a:buNone/>
            </a:pPr>
            <a:endParaRPr lang="it-IT" b="1" dirty="0" smtClean="0">
              <a:solidFill>
                <a:srgbClr val="0070C0"/>
              </a:solidFill>
              <a:latin typeface="Candara" pitchFamily="34" charset="0"/>
            </a:endParaRPr>
          </a:p>
          <a:p>
            <a:pPr marL="0" lvl="1" indent="0" algn="just">
              <a:buNone/>
            </a:pPr>
            <a:r>
              <a:rPr lang="it-IT" sz="2300" i="1" dirty="0">
                <a:solidFill>
                  <a:srgbClr val="002060"/>
                </a:solidFill>
                <a:latin typeface="Candara" pitchFamily="34" charset="0"/>
              </a:rPr>
              <a:t>N.B.  Non beneficiano della quota aggiuntiva del contributo delle amministrazioni statali sopra descritta i lavoratori di: Enti Pubblici non Economici, CNEL, ENAC, Università, Sperimentazione e Ricerca, Agenzia del Demanio, CONI Servizi S.p.A. e Federazioni </a:t>
            </a:r>
            <a:r>
              <a:rPr lang="it-IT" sz="2300" i="1" dirty="0" smtClean="0">
                <a:solidFill>
                  <a:srgbClr val="002060"/>
                </a:solidFill>
                <a:latin typeface="Candara" pitchFamily="34" charset="0"/>
              </a:rPr>
              <a:t>Sportive.</a:t>
            </a:r>
            <a:endParaRPr lang="it-IT" sz="2600" dirty="0"/>
          </a:p>
        </p:txBody>
      </p:sp>
      <p:pic>
        <p:nvPicPr>
          <p:cNvPr id="4" name="Picture 2" descr="Sirio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884368" y="188640"/>
            <a:ext cx="1019248" cy="4320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F2608-2DB5-4E90-BD4B-5C0BCD390594}" type="slidenum">
              <a:rPr lang="it-IT" smtClean="0"/>
              <a:pPr/>
              <a:t>25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28840468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23528" y="44624"/>
            <a:ext cx="8136904" cy="1143000"/>
          </a:xfrm>
        </p:spPr>
        <p:txBody>
          <a:bodyPr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it-IT" b="1" u="sng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/>
                <a:latin typeface="Candara" pitchFamily="34" charset="0"/>
                <a:ea typeface="Malgun Gothic" pitchFamily="34" charset="-127"/>
                <a:cs typeface="Arial" pitchFamily="34" charset="0"/>
              </a:rPr>
              <a:t>TFR</a:t>
            </a:r>
            <a:endParaRPr lang="it-IT" b="1" u="sng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/>
              <a:latin typeface="Candara" pitchFamily="34" charset="0"/>
              <a:ea typeface="Malgun Gothic" pitchFamily="34" charset="-127"/>
              <a:cs typeface="Arial" pitchFamily="34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23528" y="1357605"/>
            <a:ext cx="8229600" cy="504056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it-IT" sz="2400" dirty="0" smtClean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Candara" pitchFamily="34" charset="0"/>
                <a:cs typeface="Arial" pitchFamily="34" charset="0"/>
              </a:rPr>
              <a:t>CONTINUA A RIMANERE VIRTUALE</a:t>
            </a:r>
            <a:endParaRPr lang="it-IT" sz="2400" dirty="0">
              <a:ln>
                <a:solidFill>
                  <a:srgbClr val="002060"/>
                </a:solidFill>
              </a:ln>
              <a:solidFill>
                <a:srgbClr val="002060"/>
              </a:solidFill>
              <a:latin typeface="Candara" pitchFamily="34" charset="0"/>
              <a:cs typeface="Arial" pitchFamily="34" charset="0"/>
            </a:endParaRPr>
          </a:p>
          <a:p>
            <a:pPr marL="0" indent="0" algn="ctr">
              <a:buNone/>
            </a:pPr>
            <a:endParaRPr lang="it-IT" sz="800" dirty="0" smtClean="0">
              <a:ln>
                <a:solidFill>
                  <a:srgbClr val="002060"/>
                </a:solidFill>
              </a:ln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0" indent="0" algn="ctr">
              <a:buNone/>
            </a:pPr>
            <a:r>
              <a:rPr lang="it-IT" sz="2000" i="1" dirty="0" smtClean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Per i Dipendenti in servizio al 31 Dicembre 2000</a:t>
            </a:r>
          </a:p>
          <a:p>
            <a:pPr marL="0" indent="0" algn="ctr">
              <a:buNone/>
            </a:pPr>
            <a:endParaRPr lang="it-IT" sz="2000" i="1" dirty="0">
              <a:ln>
                <a:solidFill>
                  <a:srgbClr val="002060"/>
                </a:solidFill>
              </a:ln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0" indent="0" algn="ctr">
              <a:buNone/>
            </a:pPr>
            <a:endParaRPr lang="it-IT" sz="2000" i="1" dirty="0" smtClean="0">
              <a:ln>
                <a:solidFill>
                  <a:srgbClr val="002060"/>
                </a:solidFill>
              </a:ln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0" indent="0" algn="ctr">
              <a:buNone/>
            </a:pPr>
            <a:endParaRPr lang="it-IT" sz="2000" i="1" dirty="0">
              <a:ln>
                <a:solidFill>
                  <a:srgbClr val="002060"/>
                </a:solidFill>
              </a:ln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ttangolo arrotondato 3"/>
          <p:cNvSpPr/>
          <p:nvPr/>
        </p:nvSpPr>
        <p:spPr>
          <a:xfrm>
            <a:off x="467544" y="2492896"/>
            <a:ext cx="2520280" cy="152900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" name="Rettangolo arrotondato 4"/>
          <p:cNvSpPr/>
          <p:nvPr/>
        </p:nvSpPr>
        <p:spPr>
          <a:xfrm>
            <a:off x="6156176" y="2581741"/>
            <a:ext cx="2484278" cy="1095365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CasellaDiTesto 5"/>
          <p:cNvSpPr txBox="1"/>
          <p:nvPr/>
        </p:nvSpPr>
        <p:spPr>
          <a:xfrm>
            <a:off x="611560" y="2547481"/>
            <a:ext cx="2304256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 smtClean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TFS/TFR</a:t>
            </a:r>
          </a:p>
          <a:p>
            <a:pPr algn="ctr"/>
            <a:endParaRPr lang="it-IT" sz="600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it-IT" sz="1600" dirty="0" smtClean="0">
                <a:latin typeface="Arial" pitchFamily="34" charset="0"/>
                <a:cs typeface="Arial" pitchFamily="34" charset="0"/>
              </a:rPr>
              <a:t>MATURATO FINO </a:t>
            </a:r>
          </a:p>
          <a:p>
            <a:pPr algn="ctr"/>
            <a:r>
              <a:rPr lang="it-IT" sz="1600" dirty="0" smtClean="0">
                <a:latin typeface="Arial" pitchFamily="34" charset="0"/>
                <a:cs typeface="Arial" pitchFamily="34" charset="0"/>
              </a:rPr>
              <a:t>all’ ADESIONE</a:t>
            </a:r>
          </a:p>
          <a:p>
            <a:pPr algn="ctr"/>
            <a:endParaRPr lang="it-IT" sz="700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it-IT" sz="1400" dirty="0" smtClean="0">
                <a:latin typeface="Arial" pitchFamily="34" charset="0"/>
                <a:cs typeface="Arial" pitchFamily="34" charset="0"/>
              </a:rPr>
              <a:t>Rivalutato secondo legge</a:t>
            </a:r>
          </a:p>
          <a:p>
            <a:pPr algn="ctr"/>
            <a:r>
              <a:rPr lang="it-IT" sz="1400" dirty="0" smtClean="0">
                <a:latin typeface="Arial" pitchFamily="34" charset="0"/>
                <a:cs typeface="Arial" pitchFamily="34" charset="0"/>
              </a:rPr>
              <a:t>(1,5% + 75% inflazione)</a:t>
            </a:r>
            <a:endParaRPr lang="it-IT" sz="1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Freccia a destra 6"/>
          <p:cNvSpPr/>
          <p:nvPr/>
        </p:nvSpPr>
        <p:spPr>
          <a:xfrm>
            <a:off x="3059832" y="2941781"/>
            <a:ext cx="648072" cy="432048"/>
          </a:xfrm>
          <a:prstGeom prst="rightArrow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9" name="Freccia a destra 8"/>
          <p:cNvSpPr/>
          <p:nvPr/>
        </p:nvSpPr>
        <p:spPr>
          <a:xfrm>
            <a:off x="5436096" y="2941781"/>
            <a:ext cx="648072" cy="432048"/>
          </a:xfrm>
          <a:prstGeom prst="rightArrow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CasellaDiTesto 7"/>
          <p:cNvSpPr txBox="1"/>
          <p:nvPr/>
        </p:nvSpPr>
        <p:spPr>
          <a:xfrm>
            <a:off x="3635896" y="2941781"/>
            <a:ext cx="1800200" cy="46166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it-IT" sz="24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/>
                <a:latin typeface="Arial" pitchFamily="34" charset="0"/>
                <a:cs typeface="Arial" pitchFamily="34" charset="0"/>
              </a:rPr>
              <a:t>ADESIONE</a:t>
            </a:r>
            <a:endParaRPr lang="it-IT" sz="24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CasellaDiTesto 10"/>
          <p:cNvSpPr txBox="1"/>
          <p:nvPr/>
        </p:nvSpPr>
        <p:spPr>
          <a:xfrm>
            <a:off x="6300192" y="2653749"/>
            <a:ext cx="2304256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 smtClean="0">
                <a:ln>
                  <a:solidFill>
                    <a:schemeClr val="tx2">
                      <a:lumMod val="7500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TFR</a:t>
            </a:r>
          </a:p>
          <a:p>
            <a:pPr algn="ctr"/>
            <a:endParaRPr lang="it-IT" sz="1050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it-IT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MATURANDO DOPO L’ADESIONE</a:t>
            </a:r>
            <a:endParaRPr lang="it-IT" sz="16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Freccia in giù 9"/>
          <p:cNvSpPr/>
          <p:nvPr/>
        </p:nvSpPr>
        <p:spPr>
          <a:xfrm>
            <a:off x="6471139" y="3805877"/>
            <a:ext cx="360040" cy="432048"/>
          </a:xfrm>
          <a:prstGeom prst="downArrow">
            <a:avLst/>
          </a:prstGeom>
          <a:solidFill>
            <a:srgbClr val="66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3" name="Freccia in giù 12"/>
          <p:cNvSpPr/>
          <p:nvPr/>
        </p:nvSpPr>
        <p:spPr>
          <a:xfrm>
            <a:off x="8057095" y="3817859"/>
            <a:ext cx="360040" cy="420066"/>
          </a:xfrm>
          <a:prstGeom prst="downArrow">
            <a:avLst/>
          </a:prstGeom>
          <a:solidFill>
            <a:srgbClr val="66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2" name="Rettangolo arrotondato 11"/>
          <p:cNvSpPr/>
          <p:nvPr/>
        </p:nvSpPr>
        <p:spPr>
          <a:xfrm>
            <a:off x="5940152" y="4299530"/>
            <a:ext cx="1296144" cy="1666587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5" name="Rettangolo arrotondato 14"/>
          <p:cNvSpPr/>
          <p:nvPr/>
        </p:nvSpPr>
        <p:spPr>
          <a:xfrm>
            <a:off x="7542307" y="4301444"/>
            <a:ext cx="1278165" cy="1664673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4" name="CasellaDiTesto 13"/>
          <p:cNvSpPr txBox="1"/>
          <p:nvPr/>
        </p:nvSpPr>
        <p:spPr>
          <a:xfrm>
            <a:off x="6084168" y="4381941"/>
            <a:ext cx="1080120" cy="2431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600" dirty="0" smtClean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Presso INPS</a:t>
            </a:r>
          </a:p>
          <a:p>
            <a:pPr algn="ctr"/>
            <a:r>
              <a:rPr lang="it-IT" sz="1600" dirty="0" smtClean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71,06%</a:t>
            </a:r>
          </a:p>
          <a:p>
            <a:pPr algn="ctr"/>
            <a:endParaRPr lang="it-IT" sz="800" dirty="0">
              <a:ln>
                <a:solidFill>
                  <a:srgbClr val="FF0000"/>
                </a:solidFill>
              </a:ln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it-IT" sz="1400" dirty="0" smtClean="0">
                <a:latin typeface="Arial" pitchFamily="34" charset="0"/>
                <a:cs typeface="Arial" pitchFamily="34" charset="0"/>
              </a:rPr>
              <a:t>Rivalutato secondo legge</a:t>
            </a:r>
            <a:endParaRPr lang="it-IT" sz="1400" dirty="0">
              <a:latin typeface="Arial" pitchFamily="34" charset="0"/>
              <a:cs typeface="Arial" pitchFamily="34" charset="0"/>
            </a:endParaRPr>
          </a:p>
          <a:p>
            <a:pPr algn="ctr"/>
            <a:endParaRPr lang="it-IT" dirty="0" smtClean="0">
              <a:latin typeface="Arial" pitchFamily="34" charset="0"/>
              <a:cs typeface="Arial" pitchFamily="34" charset="0"/>
            </a:endParaRPr>
          </a:p>
          <a:p>
            <a:pPr algn="ctr"/>
            <a:endParaRPr lang="it-IT" dirty="0" smtClean="0">
              <a:latin typeface="Arial" pitchFamily="34" charset="0"/>
              <a:cs typeface="Arial" pitchFamily="34" charset="0"/>
            </a:endParaRPr>
          </a:p>
          <a:p>
            <a:pPr algn="ctr"/>
            <a:endParaRPr lang="it-IT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CasellaDiTesto 16"/>
          <p:cNvSpPr txBox="1"/>
          <p:nvPr/>
        </p:nvSpPr>
        <p:spPr>
          <a:xfrm>
            <a:off x="7596336" y="4392101"/>
            <a:ext cx="122413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600" dirty="0" smtClean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Al Fondo</a:t>
            </a:r>
          </a:p>
          <a:p>
            <a:pPr algn="ctr"/>
            <a:r>
              <a:rPr lang="it-IT" sz="1600" dirty="0" smtClean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28,94%</a:t>
            </a:r>
          </a:p>
          <a:p>
            <a:pPr algn="ctr"/>
            <a:endParaRPr lang="it-IT" sz="900" dirty="0" smtClean="0">
              <a:ln>
                <a:solidFill>
                  <a:srgbClr val="FF0000"/>
                </a:solidFill>
              </a:ln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it-IT" sz="1400" dirty="0" smtClean="0">
                <a:latin typeface="Arial" pitchFamily="34" charset="0"/>
                <a:cs typeface="Arial" pitchFamily="34" charset="0"/>
              </a:rPr>
              <a:t>Rivalutato</a:t>
            </a:r>
          </a:p>
          <a:p>
            <a:pPr algn="ctr"/>
            <a:r>
              <a:rPr lang="it-IT" sz="1400" dirty="0" smtClean="0">
                <a:latin typeface="Arial" pitchFamily="34" charset="0"/>
                <a:cs typeface="Arial" pitchFamily="34" charset="0"/>
              </a:rPr>
              <a:t>secondo andamento Fondo </a:t>
            </a:r>
          </a:p>
          <a:p>
            <a:pPr algn="ctr"/>
            <a:endParaRPr lang="it-IT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Ovale 15"/>
          <p:cNvSpPr/>
          <p:nvPr/>
        </p:nvSpPr>
        <p:spPr>
          <a:xfrm>
            <a:off x="755576" y="5102021"/>
            <a:ext cx="3312368" cy="1152128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8" name="CasellaDiTesto 17"/>
          <p:cNvSpPr txBox="1"/>
          <p:nvPr/>
        </p:nvSpPr>
        <p:spPr>
          <a:xfrm>
            <a:off x="1007604" y="5323125"/>
            <a:ext cx="2808312" cy="707886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it-IT" sz="2000" b="1" cap="all" dirty="0" smtClean="0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rPr>
              <a:t>Al Pensionamento</a:t>
            </a:r>
            <a:endParaRPr lang="it-IT" sz="2000" b="1" cap="all" dirty="0">
              <a:ln w="0">
                <a:solidFill>
                  <a:schemeClr val="bg1"/>
                </a:solidFill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Figura a mano libera 23"/>
          <p:cNvSpPr/>
          <p:nvPr/>
        </p:nvSpPr>
        <p:spPr>
          <a:xfrm>
            <a:off x="539552" y="4149080"/>
            <a:ext cx="313093" cy="1217642"/>
          </a:xfrm>
          <a:custGeom>
            <a:avLst/>
            <a:gdLst>
              <a:gd name="connsiteX0" fmla="*/ 221546 w 384831"/>
              <a:gd name="connsiteY0" fmla="*/ 0 h 1611086"/>
              <a:gd name="connsiteX1" fmla="*/ 3831 w 384831"/>
              <a:gd name="connsiteY1" fmla="*/ 674915 h 1611086"/>
              <a:gd name="connsiteX2" fmla="*/ 384831 w 384831"/>
              <a:gd name="connsiteY2" fmla="*/ 1611086 h 1611086"/>
              <a:gd name="connsiteX3" fmla="*/ 384831 w 384831"/>
              <a:gd name="connsiteY3" fmla="*/ 1611086 h 16110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4831" h="1611086">
                <a:moveTo>
                  <a:pt x="221546" y="0"/>
                </a:moveTo>
                <a:cubicBezTo>
                  <a:pt x="99081" y="203200"/>
                  <a:pt x="-23383" y="406401"/>
                  <a:pt x="3831" y="674915"/>
                </a:cubicBezTo>
                <a:cubicBezTo>
                  <a:pt x="31045" y="943429"/>
                  <a:pt x="384831" y="1611086"/>
                  <a:pt x="384831" y="1611086"/>
                </a:cubicBezTo>
                <a:lnTo>
                  <a:pt x="384831" y="1611086"/>
                </a:lnTo>
              </a:path>
            </a:pathLst>
          </a:custGeom>
          <a:noFill/>
          <a:ln>
            <a:solidFill>
              <a:srgbClr val="FF0000"/>
            </a:solidFill>
            <a:tailEnd type="triangl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6" name="Figura a mano libera 25"/>
          <p:cNvSpPr/>
          <p:nvPr/>
        </p:nvSpPr>
        <p:spPr>
          <a:xfrm rot="403727">
            <a:off x="4053920" y="5755704"/>
            <a:ext cx="3521887" cy="577552"/>
          </a:xfrm>
          <a:custGeom>
            <a:avLst/>
            <a:gdLst>
              <a:gd name="connsiteX0" fmla="*/ 4158343 w 4158343"/>
              <a:gd name="connsiteY0" fmla="*/ 0 h 453528"/>
              <a:gd name="connsiteX1" fmla="*/ 3276600 w 4158343"/>
              <a:gd name="connsiteY1" fmla="*/ 381000 h 453528"/>
              <a:gd name="connsiteX2" fmla="*/ 838200 w 4158343"/>
              <a:gd name="connsiteY2" fmla="*/ 446314 h 453528"/>
              <a:gd name="connsiteX3" fmla="*/ 0 w 4158343"/>
              <a:gd name="connsiteY3" fmla="*/ 283028 h 4535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158343" h="453528">
                <a:moveTo>
                  <a:pt x="4158343" y="0"/>
                </a:moveTo>
                <a:cubicBezTo>
                  <a:pt x="3994150" y="153307"/>
                  <a:pt x="3829957" y="306614"/>
                  <a:pt x="3276600" y="381000"/>
                </a:cubicBezTo>
                <a:cubicBezTo>
                  <a:pt x="2723243" y="455386"/>
                  <a:pt x="1384300" y="462643"/>
                  <a:pt x="838200" y="446314"/>
                </a:cubicBezTo>
                <a:cubicBezTo>
                  <a:pt x="292100" y="429985"/>
                  <a:pt x="146050" y="356506"/>
                  <a:pt x="0" y="283028"/>
                </a:cubicBezTo>
              </a:path>
            </a:pathLst>
          </a:custGeom>
          <a:noFill/>
          <a:ln>
            <a:solidFill>
              <a:srgbClr val="FF0000"/>
            </a:solidFill>
            <a:tailEnd type="triangl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31" name="Picture 2" descr="Sirio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956376" y="116632"/>
            <a:ext cx="1019248" cy="4320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  <p:sp>
        <p:nvSpPr>
          <p:cNvPr id="19" name="Segnaposto numero diapositiva 1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F2608-2DB5-4E90-BD4B-5C0BCD390594}" type="slidenum">
              <a:rPr lang="it-IT" smtClean="0"/>
              <a:pPr/>
              <a:t>26</a:t>
            </a:fld>
            <a:endParaRPr lang="it-IT"/>
          </a:p>
        </p:txBody>
      </p:sp>
      <p:sp>
        <p:nvSpPr>
          <p:cNvPr id="20" name="Figura a mano libera 19"/>
          <p:cNvSpPr/>
          <p:nvPr/>
        </p:nvSpPr>
        <p:spPr>
          <a:xfrm>
            <a:off x="935281" y="4571208"/>
            <a:ext cx="4877690" cy="686592"/>
          </a:xfrm>
          <a:custGeom>
            <a:avLst/>
            <a:gdLst>
              <a:gd name="connsiteX0" fmla="*/ 4877690 w 4877690"/>
              <a:gd name="connsiteY0" fmla="*/ 792 h 686592"/>
              <a:gd name="connsiteX1" fmla="*/ 2798519 w 4877690"/>
              <a:gd name="connsiteY1" fmla="*/ 33449 h 686592"/>
              <a:gd name="connsiteX2" fmla="*/ 458090 w 4877690"/>
              <a:gd name="connsiteY2" fmla="*/ 218506 h 686592"/>
              <a:gd name="connsiteX3" fmla="*/ 890 w 4877690"/>
              <a:gd name="connsiteY3" fmla="*/ 686592 h 6865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77690" h="686592">
                <a:moveTo>
                  <a:pt x="4877690" y="792"/>
                </a:moveTo>
                <a:cubicBezTo>
                  <a:pt x="4206404" y="-1023"/>
                  <a:pt x="3535119" y="-2837"/>
                  <a:pt x="2798519" y="33449"/>
                </a:cubicBezTo>
                <a:cubicBezTo>
                  <a:pt x="2061919" y="69735"/>
                  <a:pt x="924361" y="109649"/>
                  <a:pt x="458090" y="218506"/>
                </a:cubicBezTo>
                <a:cubicBezTo>
                  <a:pt x="-8181" y="327363"/>
                  <a:pt x="-3646" y="506977"/>
                  <a:pt x="890" y="686592"/>
                </a:cubicBezTo>
              </a:path>
            </a:pathLst>
          </a:custGeom>
          <a:noFill/>
          <a:ln>
            <a:solidFill>
              <a:srgbClr val="FF0000"/>
            </a:solidFill>
            <a:tailEnd type="triangl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23083819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23528" y="44624"/>
            <a:ext cx="8136904" cy="1143000"/>
          </a:xfrm>
        </p:spPr>
        <p:txBody>
          <a:bodyPr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it-IT" b="1" u="sng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/>
                <a:latin typeface="Candara" pitchFamily="34" charset="0"/>
                <a:ea typeface="Malgun Gothic" pitchFamily="34" charset="-127"/>
                <a:cs typeface="Arial" pitchFamily="34" charset="0"/>
              </a:rPr>
              <a:t>TFR</a:t>
            </a:r>
            <a:endParaRPr lang="it-IT" b="1" u="sng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/>
              <a:latin typeface="Candara" pitchFamily="34" charset="0"/>
              <a:ea typeface="Malgun Gothic" pitchFamily="34" charset="-127"/>
              <a:cs typeface="Arial" pitchFamily="34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23528" y="1268760"/>
            <a:ext cx="8229600" cy="504056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it-IT" sz="2400" dirty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Candara" pitchFamily="34" charset="0"/>
                <a:cs typeface="Arial" pitchFamily="34" charset="0"/>
              </a:rPr>
              <a:t>CONTINUA A RIMANERE VIRTUALE</a:t>
            </a:r>
            <a:endParaRPr lang="it-IT" sz="2400" dirty="0" smtClean="0">
              <a:ln>
                <a:solidFill>
                  <a:srgbClr val="002060"/>
                </a:solidFill>
              </a:ln>
              <a:solidFill>
                <a:srgbClr val="002060"/>
              </a:solidFill>
              <a:latin typeface="Candara" pitchFamily="34" charset="0"/>
              <a:cs typeface="Arial" pitchFamily="34" charset="0"/>
            </a:endParaRPr>
          </a:p>
          <a:p>
            <a:pPr marL="0" indent="0" algn="ctr">
              <a:buNone/>
            </a:pPr>
            <a:endParaRPr lang="it-IT" sz="800" dirty="0" smtClean="0">
              <a:ln>
                <a:solidFill>
                  <a:srgbClr val="002060"/>
                </a:solidFill>
              </a:ln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0" indent="0" algn="ctr">
              <a:buNone/>
            </a:pPr>
            <a:r>
              <a:rPr lang="it-IT" sz="2000" i="1" dirty="0" smtClean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Per i Dipendenti assunti dal 1 Gennaio 2001</a:t>
            </a:r>
          </a:p>
          <a:p>
            <a:pPr marL="0" indent="0" algn="ctr">
              <a:buNone/>
            </a:pPr>
            <a:endParaRPr lang="it-IT" sz="2000" i="1" dirty="0">
              <a:ln>
                <a:solidFill>
                  <a:srgbClr val="002060"/>
                </a:solidFill>
              </a:ln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0" indent="0" algn="ctr">
              <a:buNone/>
            </a:pPr>
            <a:endParaRPr lang="it-IT" sz="2000" i="1" dirty="0" smtClean="0">
              <a:ln>
                <a:solidFill>
                  <a:srgbClr val="002060"/>
                </a:solidFill>
              </a:ln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0" indent="0" algn="ctr">
              <a:buNone/>
            </a:pPr>
            <a:endParaRPr lang="it-IT" sz="2000" i="1" dirty="0">
              <a:ln>
                <a:solidFill>
                  <a:srgbClr val="002060"/>
                </a:solidFill>
              </a:ln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ttangolo arrotondato 3"/>
          <p:cNvSpPr/>
          <p:nvPr/>
        </p:nvSpPr>
        <p:spPr>
          <a:xfrm>
            <a:off x="539552" y="2492895"/>
            <a:ext cx="2448272" cy="1590167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" name="Rettangolo arrotondato 4"/>
          <p:cNvSpPr/>
          <p:nvPr/>
        </p:nvSpPr>
        <p:spPr>
          <a:xfrm>
            <a:off x="6156176" y="2636912"/>
            <a:ext cx="2484278" cy="1095365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CasellaDiTesto 5"/>
          <p:cNvSpPr txBox="1"/>
          <p:nvPr/>
        </p:nvSpPr>
        <p:spPr>
          <a:xfrm>
            <a:off x="611560" y="2492896"/>
            <a:ext cx="2304256" cy="18081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 smtClean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TFR</a:t>
            </a:r>
          </a:p>
          <a:p>
            <a:pPr algn="ctr"/>
            <a:endParaRPr lang="it-IT" sz="1050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it-IT" sz="1600" dirty="0" smtClean="0">
                <a:latin typeface="Arial" pitchFamily="34" charset="0"/>
                <a:cs typeface="Arial" pitchFamily="34" charset="0"/>
              </a:rPr>
              <a:t>MATURATO </a:t>
            </a:r>
            <a:r>
              <a:rPr lang="it-IT" sz="1600" dirty="0">
                <a:latin typeface="Arial" pitchFamily="34" charset="0"/>
                <a:cs typeface="Arial" pitchFamily="34" charset="0"/>
              </a:rPr>
              <a:t>FINO </a:t>
            </a:r>
          </a:p>
          <a:p>
            <a:pPr algn="ctr"/>
            <a:r>
              <a:rPr lang="it-IT" sz="1600" dirty="0">
                <a:latin typeface="Arial" pitchFamily="34" charset="0"/>
                <a:cs typeface="Arial" pitchFamily="34" charset="0"/>
              </a:rPr>
              <a:t>all’ </a:t>
            </a:r>
            <a:r>
              <a:rPr lang="it-IT" sz="1600" dirty="0" smtClean="0">
                <a:latin typeface="Arial" pitchFamily="34" charset="0"/>
                <a:cs typeface="Arial" pitchFamily="34" charset="0"/>
              </a:rPr>
              <a:t>ADESIONE</a:t>
            </a:r>
          </a:p>
          <a:p>
            <a:pPr algn="ctr"/>
            <a:endParaRPr lang="it-IT" sz="700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it-IT" sz="1400" dirty="0">
                <a:latin typeface="Arial" pitchFamily="34" charset="0"/>
                <a:cs typeface="Arial" pitchFamily="34" charset="0"/>
              </a:rPr>
              <a:t>Rivalutato secondo </a:t>
            </a:r>
            <a:r>
              <a:rPr lang="it-IT" sz="1400" dirty="0" smtClean="0">
                <a:latin typeface="Arial" pitchFamily="34" charset="0"/>
                <a:cs typeface="Arial" pitchFamily="34" charset="0"/>
              </a:rPr>
              <a:t>legge</a:t>
            </a:r>
          </a:p>
          <a:p>
            <a:pPr algn="ctr"/>
            <a:r>
              <a:rPr lang="it-IT" sz="1400" dirty="0">
                <a:latin typeface="Arial" pitchFamily="34" charset="0"/>
                <a:cs typeface="Arial" pitchFamily="34" charset="0"/>
              </a:rPr>
              <a:t>(1,5% + 75% </a:t>
            </a:r>
            <a:r>
              <a:rPr lang="it-IT" sz="1400" dirty="0" smtClean="0">
                <a:latin typeface="Arial" pitchFamily="34" charset="0"/>
                <a:cs typeface="Arial" pitchFamily="34" charset="0"/>
              </a:rPr>
              <a:t>inflazione)</a:t>
            </a:r>
            <a:endParaRPr lang="it-IT" sz="1400" dirty="0">
              <a:latin typeface="Arial" pitchFamily="34" charset="0"/>
              <a:cs typeface="Arial" pitchFamily="34" charset="0"/>
            </a:endParaRPr>
          </a:p>
          <a:p>
            <a:pPr algn="ctr"/>
            <a:endParaRPr lang="it-IT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Freccia a destra 6"/>
          <p:cNvSpPr/>
          <p:nvPr/>
        </p:nvSpPr>
        <p:spPr>
          <a:xfrm>
            <a:off x="3059832" y="2996952"/>
            <a:ext cx="648072" cy="432048"/>
          </a:xfrm>
          <a:prstGeom prst="rightArrow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9" name="Freccia a destra 8"/>
          <p:cNvSpPr/>
          <p:nvPr/>
        </p:nvSpPr>
        <p:spPr>
          <a:xfrm>
            <a:off x="5436096" y="2996952"/>
            <a:ext cx="648072" cy="432048"/>
          </a:xfrm>
          <a:prstGeom prst="rightArrow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CasellaDiTesto 7"/>
          <p:cNvSpPr txBox="1"/>
          <p:nvPr/>
        </p:nvSpPr>
        <p:spPr>
          <a:xfrm>
            <a:off x="3635896" y="2996952"/>
            <a:ext cx="1800200" cy="46166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it-IT" sz="24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/>
                <a:latin typeface="Arial" pitchFamily="34" charset="0"/>
                <a:cs typeface="Arial" pitchFamily="34" charset="0"/>
              </a:rPr>
              <a:t>ADESIONE</a:t>
            </a:r>
            <a:endParaRPr lang="it-IT" sz="24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CasellaDiTesto 10"/>
          <p:cNvSpPr txBox="1"/>
          <p:nvPr/>
        </p:nvSpPr>
        <p:spPr>
          <a:xfrm>
            <a:off x="6300192" y="2708920"/>
            <a:ext cx="2304256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 smtClean="0">
                <a:ln>
                  <a:solidFill>
                    <a:schemeClr val="tx2">
                      <a:lumMod val="7500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TFR</a:t>
            </a:r>
          </a:p>
          <a:p>
            <a:pPr algn="ctr"/>
            <a:endParaRPr lang="it-IT" sz="1050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it-IT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MATURANDO DOPO L’ADESIONE</a:t>
            </a:r>
            <a:endParaRPr lang="it-IT" sz="16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Freccia in giù 12"/>
          <p:cNvSpPr/>
          <p:nvPr/>
        </p:nvSpPr>
        <p:spPr>
          <a:xfrm>
            <a:off x="7238049" y="3873030"/>
            <a:ext cx="360040" cy="420066"/>
          </a:xfrm>
          <a:prstGeom prst="downArrow">
            <a:avLst/>
          </a:prstGeom>
          <a:solidFill>
            <a:srgbClr val="66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5" name="Rettangolo arrotondato 14"/>
          <p:cNvSpPr/>
          <p:nvPr/>
        </p:nvSpPr>
        <p:spPr>
          <a:xfrm>
            <a:off x="6660232" y="4356615"/>
            <a:ext cx="1619398" cy="1880697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7" name="CasellaDiTesto 16"/>
          <p:cNvSpPr txBox="1"/>
          <p:nvPr/>
        </p:nvSpPr>
        <p:spPr>
          <a:xfrm>
            <a:off x="6804248" y="4447272"/>
            <a:ext cx="1386131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600" dirty="0" smtClean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Al Fondo</a:t>
            </a:r>
          </a:p>
          <a:p>
            <a:pPr algn="ctr"/>
            <a:r>
              <a:rPr lang="it-IT" dirty="0" smtClean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100%</a:t>
            </a:r>
          </a:p>
          <a:p>
            <a:pPr algn="ctr"/>
            <a:endParaRPr lang="it-IT" sz="1000" dirty="0" smtClean="0">
              <a:ln>
                <a:solidFill>
                  <a:srgbClr val="FF0000"/>
                </a:solidFill>
              </a:ln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it-IT" sz="1600" dirty="0" smtClean="0">
                <a:latin typeface="Arial" pitchFamily="34" charset="0"/>
                <a:cs typeface="Arial" pitchFamily="34" charset="0"/>
              </a:rPr>
              <a:t>Rivalutato</a:t>
            </a:r>
          </a:p>
          <a:p>
            <a:pPr algn="ctr"/>
            <a:r>
              <a:rPr lang="it-IT" sz="1600" dirty="0" smtClean="0">
                <a:latin typeface="Arial" pitchFamily="34" charset="0"/>
                <a:cs typeface="Arial" pitchFamily="34" charset="0"/>
              </a:rPr>
              <a:t>secondo andamento Fondo </a:t>
            </a:r>
          </a:p>
          <a:p>
            <a:pPr algn="ctr"/>
            <a:endParaRPr lang="it-IT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Ovale 15"/>
          <p:cNvSpPr/>
          <p:nvPr/>
        </p:nvSpPr>
        <p:spPr>
          <a:xfrm>
            <a:off x="755576" y="5157192"/>
            <a:ext cx="3312368" cy="1152128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8" name="CasellaDiTesto 17"/>
          <p:cNvSpPr txBox="1"/>
          <p:nvPr/>
        </p:nvSpPr>
        <p:spPr>
          <a:xfrm>
            <a:off x="1007604" y="5378296"/>
            <a:ext cx="2808312" cy="707886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it-IT" sz="2000" b="1" cap="all" dirty="0" smtClean="0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rPr>
              <a:t>Al Pensionamento</a:t>
            </a:r>
            <a:endParaRPr lang="it-IT" sz="2000" b="1" cap="all" dirty="0">
              <a:ln w="0">
                <a:solidFill>
                  <a:schemeClr val="bg1"/>
                </a:solidFill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Figura a mano libera 23"/>
          <p:cNvSpPr/>
          <p:nvPr/>
        </p:nvSpPr>
        <p:spPr>
          <a:xfrm>
            <a:off x="539552" y="4149080"/>
            <a:ext cx="313093" cy="1272813"/>
          </a:xfrm>
          <a:custGeom>
            <a:avLst/>
            <a:gdLst>
              <a:gd name="connsiteX0" fmla="*/ 221546 w 384831"/>
              <a:gd name="connsiteY0" fmla="*/ 0 h 1611086"/>
              <a:gd name="connsiteX1" fmla="*/ 3831 w 384831"/>
              <a:gd name="connsiteY1" fmla="*/ 674915 h 1611086"/>
              <a:gd name="connsiteX2" fmla="*/ 384831 w 384831"/>
              <a:gd name="connsiteY2" fmla="*/ 1611086 h 1611086"/>
              <a:gd name="connsiteX3" fmla="*/ 384831 w 384831"/>
              <a:gd name="connsiteY3" fmla="*/ 1611086 h 16110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4831" h="1611086">
                <a:moveTo>
                  <a:pt x="221546" y="0"/>
                </a:moveTo>
                <a:cubicBezTo>
                  <a:pt x="99081" y="203200"/>
                  <a:pt x="-23383" y="406401"/>
                  <a:pt x="3831" y="674915"/>
                </a:cubicBezTo>
                <a:cubicBezTo>
                  <a:pt x="31045" y="943429"/>
                  <a:pt x="384831" y="1611086"/>
                  <a:pt x="384831" y="1611086"/>
                </a:cubicBezTo>
                <a:lnTo>
                  <a:pt x="384831" y="1611086"/>
                </a:lnTo>
              </a:path>
            </a:pathLst>
          </a:custGeom>
          <a:noFill/>
          <a:ln>
            <a:solidFill>
              <a:srgbClr val="FF0000"/>
            </a:solidFill>
            <a:tailEnd type="triangl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9" name="Figura a mano libera 18"/>
          <p:cNvSpPr/>
          <p:nvPr/>
        </p:nvSpPr>
        <p:spPr>
          <a:xfrm>
            <a:off x="4256314" y="5606954"/>
            <a:ext cx="2275115" cy="242319"/>
          </a:xfrm>
          <a:custGeom>
            <a:avLst/>
            <a:gdLst>
              <a:gd name="connsiteX0" fmla="*/ 2275115 w 2275115"/>
              <a:gd name="connsiteY0" fmla="*/ 0 h 242319"/>
              <a:gd name="connsiteX1" fmla="*/ 1567543 w 2275115"/>
              <a:gd name="connsiteY1" fmla="*/ 228600 h 242319"/>
              <a:gd name="connsiteX2" fmla="*/ 54429 w 2275115"/>
              <a:gd name="connsiteY2" fmla="*/ 217715 h 242319"/>
              <a:gd name="connsiteX3" fmla="*/ 0 w 2275115"/>
              <a:gd name="connsiteY3" fmla="*/ 217715 h 2423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75115" h="242319">
                <a:moveTo>
                  <a:pt x="2275115" y="0"/>
                </a:moveTo>
                <a:cubicBezTo>
                  <a:pt x="2106386" y="96157"/>
                  <a:pt x="1937657" y="192314"/>
                  <a:pt x="1567543" y="228600"/>
                </a:cubicBezTo>
                <a:cubicBezTo>
                  <a:pt x="1197429" y="264886"/>
                  <a:pt x="54429" y="217715"/>
                  <a:pt x="54429" y="217715"/>
                </a:cubicBezTo>
                <a:lnTo>
                  <a:pt x="0" y="217715"/>
                </a:lnTo>
              </a:path>
            </a:pathLst>
          </a:custGeom>
          <a:noFill/>
          <a:ln>
            <a:solidFill>
              <a:srgbClr val="FF0000"/>
            </a:solidFill>
            <a:tailEnd type="triangl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28" name="Picture 2" descr="Sirio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953573" y="95063"/>
            <a:ext cx="1019248" cy="4320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  <p:sp>
        <p:nvSpPr>
          <p:cNvPr id="10" name="Segnaposto numero diapositiva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F2608-2DB5-4E90-BD4B-5C0BCD390594}" type="slidenum">
              <a:rPr lang="it-IT" smtClean="0"/>
              <a:pPr/>
              <a:t>27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36171064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b="1" u="sng" dirty="0">
                <a:ln w="0">
                  <a:noFill/>
                </a:ln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latin typeface="Candara" pitchFamily="34" charset="0"/>
                <a:ea typeface="Malgun Gothic" pitchFamily="34" charset="-127"/>
                <a:cs typeface="Arial" pitchFamily="34" charset="0"/>
              </a:rPr>
              <a:t>I Costi</a:t>
            </a:r>
          </a:p>
        </p:txBody>
      </p:sp>
      <p:pic>
        <p:nvPicPr>
          <p:cNvPr id="4" name="Picture 2" descr="Sirio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953573" y="95063"/>
            <a:ext cx="1019248" cy="4320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  <p:graphicFrame>
        <p:nvGraphicFramePr>
          <p:cNvPr id="5" name="Diagramma 4"/>
          <p:cNvGraphicFramePr/>
          <p:nvPr>
            <p:extLst>
              <p:ext uri="{D42A27DB-BD31-4B8C-83A1-F6EECF244321}">
                <p14:modId xmlns:p14="http://schemas.microsoft.com/office/powerpoint/2010/main" xmlns="" val="3341341904"/>
              </p:ext>
            </p:extLst>
          </p:nvPr>
        </p:nvGraphicFramePr>
        <p:xfrm>
          <a:off x="551512" y="1772816"/>
          <a:ext cx="7920880" cy="18722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6" name="Diagramma 5"/>
          <p:cNvGraphicFramePr/>
          <p:nvPr>
            <p:extLst>
              <p:ext uri="{D42A27DB-BD31-4B8C-83A1-F6EECF244321}">
                <p14:modId xmlns:p14="http://schemas.microsoft.com/office/powerpoint/2010/main" xmlns="" val="352692159"/>
              </p:ext>
            </p:extLst>
          </p:nvPr>
        </p:nvGraphicFramePr>
        <p:xfrm>
          <a:off x="479504" y="4149080"/>
          <a:ext cx="7848872" cy="21328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grpSp>
        <p:nvGrpSpPr>
          <p:cNvPr id="8" name="Gruppo 7"/>
          <p:cNvGrpSpPr/>
          <p:nvPr/>
        </p:nvGrpSpPr>
        <p:grpSpPr>
          <a:xfrm>
            <a:off x="3923928" y="5254433"/>
            <a:ext cx="4326612" cy="1036578"/>
            <a:chOff x="4993032" y="2343722"/>
            <a:chExt cx="4326612" cy="1036578"/>
          </a:xfrm>
        </p:grpSpPr>
        <p:sp>
          <p:nvSpPr>
            <p:cNvPr id="9" name="Rettangolo arrotondato 8"/>
            <p:cNvSpPr/>
            <p:nvPr/>
          </p:nvSpPr>
          <p:spPr>
            <a:xfrm flipH="1">
              <a:off x="4993032" y="2343722"/>
              <a:ext cx="4326612" cy="1036578"/>
            </a:xfrm>
            <a:prstGeom prst="roundRect">
              <a:avLst/>
            </a:prstGeom>
            <a:gradFill rotWithShape="0">
              <a:gsLst>
                <a:gs pos="0">
                  <a:srgbClr val="33CCCC"/>
                </a:gs>
                <a:gs pos="80000">
                  <a:schemeClr val="accent5">
                    <a:lumMod val="60000"/>
                    <a:lumOff val="40000"/>
                  </a:schemeClr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</a:gradFill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3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0" name="Rettangolo 9"/>
            <p:cNvSpPr/>
            <p:nvPr/>
          </p:nvSpPr>
          <p:spPr>
            <a:xfrm>
              <a:off x="5043634" y="2390497"/>
              <a:ext cx="4225408" cy="93537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21920" tIns="60960" rIns="121920" bIns="60960" numCol="1" spcCol="1270" anchor="ctr" anchorCtr="0">
              <a:noAutofit/>
            </a:bodyPr>
            <a:lstStyle/>
            <a:p>
              <a:pPr lvl="0" algn="ctr" defTabSz="1422400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</a:pPr>
              <a:r>
                <a:rPr lang="it-IT" sz="3200" b="1" kern="1200" dirty="0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affy" pitchFamily="2" charset="0"/>
                </a:rPr>
                <a:t>2,75 euro </a:t>
              </a:r>
            </a:p>
            <a:p>
              <a:pPr algn="ctr" defTabSz="1422400">
                <a:lnSpc>
                  <a:spcPct val="90000"/>
                </a:lnSpc>
                <a:spcBef>
                  <a:spcPct val="0"/>
                </a:spcBef>
              </a:pPr>
              <a:r>
                <a:rPr lang="it-IT" sz="2400" b="1" kern="1200" dirty="0" smtClean="0">
                  <a:solidFill>
                    <a:srgbClr val="002060"/>
                  </a:solidFill>
                  <a:latin typeface="Taffy" pitchFamily="2" charset="0"/>
                </a:rPr>
                <a:t>a carico </a:t>
              </a:r>
              <a:r>
                <a:rPr lang="it-IT" sz="2400" b="1" kern="1200" dirty="0" smtClean="0">
                  <a:solidFill>
                    <a:srgbClr val="002060"/>
                  </a:solidFill>
                  <a:effectLst/>
                  <a:latin typeface="Taffy" pitchFamily="2" charset="0"/>
                </a:rPr>
                <a:t>del </a:t>
              </a:r>
              <a:r>
                <a:rPr lang="it-IT" sz="2400" b="1" dirty="0">
                  <a:solidFill>
                    <a:srgbClr val="002060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Taffy" pitchFamily="2" charset="0"/>
                </a:rPr>
                <a:t>datore di </a:t>
              </a:r>
              <a:r>
                <a:rPr lang="it-IT" sz="2400" b="1" dirty="0" smtClean="0">
                  <a:solidFill>
                    <a:srgbClr val="002060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Taffy" pitchFamily="2" charset="0"/>
                </a:rPr>
                <a:t>lavoro</a:t>
              </a:r>
              <a:r>
                <a:rPr lang="it-IT" sz="2400" b="1" kern="1200" dirty="0" smtClean="0">
                  <a:solidFill>
                    <a:srgbClr val="002060"/>
                  </a:solidFill>
                  <a:effectLst/>
                  <a:latin typeface="Taffy" pitchFamily="2" charset="0"/>
                </a:rPr>
                <a:t> </a:t>
              </a:r>
              <a:endParaRPr lang="it-IT" sz="2800" b="1" kern="1200" dirty="0"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affy" pitchFamily="2" charset="0"/>
              </a:endParaRPr>
            </a:p>
          </p:txBody>
        </p:sp>
      </p:grpSp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F2608-2DB5-4E90-BD4B-5C0BCD390594}" type="slidenum">
              <a:rPr lang="it-IT" smtClean="0"/>
              <a:pPr/>
              <a:t>28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16571661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4000" b="1" u="sng" dirty="0">
                <a:ln w="0">
                  <a:noFill/>
                </a:ln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latin typeface="Candara" pitchFamily="34" charset="0"/>
                <a:ea typeface="Malgun Gothic" pitchFamily="34" charset="-127"/>
                <a:cs typeface="Arial" pitchFamily="34" charset="0"/>
              </a:rPr>
              <a:t>La </a:t>
            </a:r>
            <a:r>
              <a:rPr lang="it-IT" sz="4000" b="1" u="sng" dirty="0" smtClean="0">
                <a:ln w="0">
                  <a:noFill/>
                </a:ln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latin typeface="Candara" pitchFamily="34" charset="0"/>
                <a:ea typeface="Malgun Gothic" pitchFamily="34" charset="-127"/>
                <a:cs typeface="Arial" pitchFamily="34" charset="0"/>
              </a:rPr>
              <a:t>Gestione Finanziaria</a:t>
            </a:r>
            <a:endParaRPr lang="it-IT" sz="4000" b="1" u="sng" dirty="0">
              <a:ln w="0">
                <a:noFill/>
              </a:ln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latin typeface="Candara" pitchFamily="34" charset="0"/>
              <a:ea typeface="Malgun Gothic" pitchFamily="34" charset="-127"/>
              <a:cs typeface="Arial" pitchFamily="34" charset="0"/>
            </a:endParaRPr>
          </a:p>
        </p:txBody>
      </p:sp>
      <p:sp>
        <p:nvSpPr>
          <p:cNvPr id="20483" name="Segnaposto contenuto 2"/>
          <p:cNvSpPr>
            <a:spLocks noGrp="1"/>
          </p:cNvSpPr>
          <p:nvPr>
            <p:ph idx="1"/>
          </p:nvPr>
        </p:nvSpPr>
        <p:spPr>
          <a:xfrm>
            <a:off x="395536" y="1844824"/>
            <a:ext cx="8229600" cy="4525963"/>
          </a:xfrm>
        </p:spPr>
        <p:txBody>
          <a:bodyPr/>
          <a:lstStyle/>
          <a:p>
            <a:r>
              <a:rPr lang="it-IT" dirty="0">
                <a:solidFill>
                  <a:srgbClr val="002060"/>
                </a:solidFill>
                <a:latin typeface="Candara" pitchFamily="34" charset="0"/>
              </a:rPr>
              <a:t>In una prima fase Sirio investirà i contributi in un solo comparto di investimento (gestione </a:t>
            </a:r>
            <a:r>
              <a:rPr lang="it-IT" dirty="0" err="1">
                <a:solidFill>
                  <a:srgbClr val="002060"/>
                </a:solidFill>
                <a:latin typeface="Candara" pitchFamily="34" charset="0"/>
              </a:rPr>
              <a:t>monocomparto</a:t>
            </a:r>
            <a:r>
              <a:rPr lang="it-IT" dirty="0">
                <a:solidFill>
                  <a:srgbClr val="002060"/>
                </a:solidFill>
                <a:latin typeface="Candara" pitchFamily="34" charset="0"/>
              </a:rPr>
              <a:t>).</a:t>
            </a:r>
          </a:p>
          <a:p>
            <a:endParaRPr lang="it-IT" dirty="0">
              <a:solidFill>
                <a:srgbClr val="002060"/>
              </a:solidFill>
              <a:latin typeface="Candara" pitchFamily="34" charset="0"/>
            </a:endParaRPr>
          </a:p>
          <a:p>
            <a:r>
              <a:rPr lang="it-IT" dirty="0">
                <a:solidFill>
                  <a:srgbClr val="002060"/>
                </a:solidFill>
                <a:latin typeface="Candara" pitchFamily="34" charset="0"/>
              </a:rPr>
              <a:t>Ulteriori comparti potranno essere istituiti dopo almeno un anno a partire dall'avvio gestione finanziaria.</a:t>
            </a:r>
          </a:p>
        </p:txBody>
      </p:sp>
      <p:sp>
        <p:nvSpPr>
          <p:cNvPr id="20484" name="Segnaposto numero diapositiva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F5E268B5-964F-4FD6-B147-4F573D0125EC}" type="slidenum">
              <a:rPr lang="it-IT">
                <a:solidFill>
                  <a:schemeClr val="tx1">
                    <a:tint val="75000"/>
                  </a:schemeClr>
                </a:solidFill>
                <a:latin typeface="+mn-lt"/>
              </a:rPr>
              <a:pPr eaLnBrk="1" hangingPunct="1"/>
              <a:t>29</a:t>
            </a:fld>
            <a:endParaRPr lang="it-IT" dirty="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pic>
        <p:nvPicPr>
          <p:cNvPr id="5" name="Picture 2" descr="Sirio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953573" y="95063"/>
            <a:ext cx="1019248" cy="4320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292302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1143000"/>
          </a:xfrm>
        </p:spPr>
        <p:txBody>
          <a:bodyPr>
            <a:normAutofit/>
          </a:bodyPr>
          <a:lstStyle/>
          <a:p>
            <a:r>
              <a:rPr lang="it-IT" b="1" u="sng" dirty="0">
                <a:ln w="0">
                  <a:noFill/>
                </a:ln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/>
                <a:latin typeface="Candara" pitchFamily="34" charset="0"/>
                <a:ea typeface="Malgun Gothic" pitchFamily="34" charset="-127"/>
                <a:cs typeface="Arial" pitchFamily="34" charset="0"/>
              </a:rPr>
              <a:t>I Destinatari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83568" y="1412776"/>
            <a:ext cx="8003232" cy="5112568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it-IT" sz="2200" dirty="0" smtClean="0">
                <a:solidFill>
                  <a:srgbClr val="002060"/>
                </a:solidFill>
                <a:latin typeface="Candara" pitchFamily="34" charset="0"/>
              </a:rPr>
              <a:t>Destinatari del Fondo sono i </a:t>
            </a:r>
            <a:r>
              <a:rPr lang="it-IT" sz="2200" dirty="0">
                <a:solidFill>
                  <a:srgbClr val="002060"/>
                </a:solidFill>
                <a:latin typeface="Candara" pitchFamily="34" charset="0"/>
              </a:rPr>
              <a:t>lavoratori ai quali si applicano i </a:t>
            </a:r>
            <a:r>
              <a:rPr lang="it-IT" sz="2200" dirty="0" smtClean="0">
                <a:solidFill>
                  <a:srgbClr val="002060"/>
                </a:solidFill>
                <a:latin typeface="Candara" pitchFamily="34" charset="0"/>
              </a:rPr>
              <a:t>contratti di lavoro di:</a:t>
            </a:r>
          </a:p>
          <a:p>
            <a:pPr marL="0" indent="0">
              <a:buNone/>
            </a:pPr>
            <a:endParaRPr lang="it-IT" sz="800" dirty="0" smtClean="0">
              <a:solidFill>
                <a:srgbClr val="002060"/>
              </a:solidFill>
              <a:latin typeface="Candara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it-IT" sz="2200" b="1" dirty="0" smtClean="0">
                <a:solidFill>
                  <a:srgbClr val="002060"/>
                </a:solidFill>
                <a:latin typeface="Candara" pitchFamily="34" charset="0"/>
              </a:rPr>
              <a:t>MINISTERI</a:t>
            </a:r>
          </a:p>
          <a:p>
            <a:pPr>
              <a:buFont typeface="Wingdings" pitchFamily="2" charset="2"/>
              <a:buChar char="ü"/>
            </a:pPr>
            <a:r>
              <a:rPr lang="it-IT" sz="2200" b="1" dirty="0" smtClean="0">
                <a:solidFill>
                  <a:srgbClr val="002060"/>
                </a:solidFill>
                <a:latin typeface="Candara" pitchFamily="34" charset="0"/>
              </a:rPr>
              <a:t>ENTI PUBBLICI NON ECONOMICI</a:t>
            </a:r>
          </a:p>
          <a:p>
            <a:pPr>
              <a:buFont typeface="Wingdings" pitchFamily="2" charset="2"/>
              <a:buChar char="ü"/>
            </a:pPr>
            <a:r>
              <a:rPr lang="it-IT" sz="2200" b="1" dirty="0" smtClean="0">
                <a:solidFill>
                  <a:srgbClr val="002060"/>
                </a:solidFill>
                <a:latin typeface="Candara" pitchFamily="34" charset="0"/>
              </a:rPr>
              <a:t>PRESIDENZA del CONSIGLIO dei MINISTRI (Dirigenza)</a:t>
            </a:r>
          </a:p>
          <a:p>
            <a:pPr>
              <a:buFont typeface="Wingdings" pitchFamily="2" charset="2"/>
              <a:buChar char="ü"/>
            </a:pPr>
            <a:r>
              <a:rPr lang="it-IT" sz="2200" b="1" dirty="0" smtClean="0">
                <a:solidFill>
                  <a:srgbClr val="002060"/>
                </a:solidFill>
                <a:latin typeface="Candara" pitchFamily="34" charset="0"/>
              </a:rPr>
              <a:t>ENAC</a:t>
            </a:r>
          </a:p>
          <a:p>
            <a:pPr>
              <a:buFont typeface="Wingdings" pitchFamily="2" charset="2"/>
              <a:buChar char="ü"/>
            </a:pPr>
            <a:r>
              <a:rPr lang="it-IT" sz="2200" b="1" dirty="0" smtClean="0">
                <a:solidFill>
                  <a:srgbClr val="002060"/>
                </a:solidFill>
                <a:latin typeface="Candara" pitchFamily="34" charset="0"/>
              </a:rPr>
              <a:t>CNEL</a:t>
            </a:r>
          </a:p>
          <a:p>
            <a:pPr>
              <a:buFont typeface="Wingdings" pitchFamily="2" charset="2"/>
              <a:buChar char="ü"/>
            </a:pPr>
            <a:endParaRPr lang="it-IT" sz="1700" dirty="0">
              <a:solidFill>
                <a:srgbClr val="002060"/>
              </a:solidFill>
              <a:latin typeface="Candara" pitchFamily="34" charset="0"/>
            </a:endParaRPr>
          </a:p>
          <a:p>
            <a:pPr marL="0" indent="0">
              <a:buNone/>
            </a:pPr>
            <a:r>
              <a:rPr lang="it-IT" sz="2200" dirty="0" smtClean="0">
                <a:solidFill>
                  <a:srgbClr val="002060"/>
                </a:solidFill>
                <a:latin typeface="Candara" pitchFamily="34" charset="0"/>
              </a:rPr>
              <a:t>Il 4 Ottobre 2012 hanno aderito:</a:t>
            </a:r>
          </a:p>
          <a:p>
            <a:pPr marL="0" indent="0">
              <a:buNone/>
            </a:pPr>
            <a:endParaRPr lang="it-IT" sz="600" dirty="0">
              <a:solidFill>
                <a:srgbClr val="002060"/>
              </a:solidFill>
              <a:latin typeface="Candara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it-IT" sz="2200" b="1" dirty="0" smtClean="0">
                <a:solidFill>
                  <a:srgbClr val="002060"/>
                </a:solidFill>
                <a:latin typeface="Candara" pitchFamily="34" charset="0"/>
              </a:rPr>
              <a:t>Agenzie fiscali</a:t>
            </a:r>
          </a:p>
          <a:p>
            <a:pPr>
              <a:buFont typeface="Wingdings" pitchFamily="2" charset="2"/>
              <a:buChar char="ü"/>
            </a:pPr>
            <a:r>
              <a:rPr lang="it-IT" sz="2200" b="1" dirty="0" smtClean="0">
                <a:solidFill>
                  <a:srgbClr val="002060"/>
                </a:solidFill>
                <a:latin typeface="Candara" pitchFamily="34" charset="0"/>
              </a:rPr>
              <a:t>Agenzia del Demanio</a:t>
            </a:r>
          </a:p>
          <a:p>
            <a:pPr>
              <a:buFont typeface="Wingdings" pitchFamily="2" charset="2"/>
              <a:buChar char="ü"/>
            </a:pPr>
            <a:r>
              <a:rPr lang="it-IT" sz="2200" b="1" dirty="0">
                <a:solidFill>
                  <a:srgbClr val="002060"/>
                </a:solidFill>
                <a:latin typeface="Candara" pitchFamily="34" charset="0"/>
              </a:rPr>
              <a:t>Università (personale amministrativo e tecnico</a:t>
            </a:r>
            <a:r>
              <a:rPr lang="it-IT" sz="2200" b="1" dirty="0" smtClean="0">
                <a:solidFill>
                  <a:srgbClr val="002060"/>
                </a:solidFill>
                <a:latin typeface="Candara" pitchFamily="34" charset="0"/>
              </a:rPr>
              <a:t>)</a:t>
            </a:r>
          </a:p>
          <a:p>
            <a:pPr>
              <a:buFont typeface="Wingdings" pitchFamily="2" charset="2"/>
              <a:buChar char="ü"/>
            </a:pPr>
            <a:r>
              <a:rPr lang="it-IT" sz="2200" b="1" dirty="0" smtClean="0">
                <a:solidFill>
                  <a:srgbClr val="002060"/>
                </a:solidFill>
                <a:latin typeface="Candara" pitchFamily="34" charset="0"/>
              </a:rPr>
              <a:t>Ricerca e Sperimentazione</a:t>
            </a:r>
          </a:p>
          <a:p>
            <a:pPr marL="0" indent="0">
              <a:buNone/>
            </a:pPr>
            <a:endParaRPr lang="it-IT" sz="1700" b="1" dirty="0">
              <a:solidFill>
                <a:srgbClr val="002060"/>
              </a:solidFill>
              <a:latin typeface="Candara" pitchFamily="34" charset="0"/>
            </a:endParaRPr>
          </a:p>
          <a:p>
            <a:pPr marL="0" indent="0">
              <a:buNone/>
            </a:pPr>
            <a:r>
              <a:rPr lang="it-IT" sz="2200" dirty="0" smtClean="0">
                <a:solidFill>
                  <a:srgbClr val="002060"/>
                </a:solidFill>
                <a:latin typeface="Candara" pitchFamily="34" charset="0"/>
              </a:rPr>
              <a:t>Potranno aderire:</a:t>
            </a:r>
          </a:p>
          <a:p>
            <a:pPr marL="0" indent="0">
              <a:buNone/>
            </a:pPr>
            <a:endParaRPr lang="it-IT" sz="1000" dirty="0" smtClean="0">
              <a:solidFill>
                <a:srgbClr val="002060"/>
              </a:solidFill>
              <a:latin typeface="Candara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it-IT" sz="2200" b="1" dirty="0" smtClean="0">
                <a:solidFill>
                  <a:srgbClr val="002060"/>
                </a:solidFill>
                <a:latin typeface="Candara" pitchFamily="34" charset="0"/>
              </a:rPr>
              <a:t>CONI e Federazioni Sportive</a:t>
            </a:r>
            <a:endParaRPr lang="it-IT" sz="2200" b="1" dirty="0">
              <a:solidFill>
                <a:srgbClr val="002060"/>
              </a:solidFill>
              <a:latin typeface="Candara" pitchFamily="34" charset="0"/>
            </a:endParaRPr>
          </a:p>
          <a:p>
            <a:pPr>
              <a:buFont typeface="Wingdings" pitchFamily="2" charset="2"/>
              <a:buChar char="ü"/>
            </a:pPr>
            <a:endParaRPr lang="it-IT" sz="2400" dirty="0" smtClean="0">
              <a:solidFill>
                <a:srgbClr val="002060"/>
              </a:solidFill>
              <a:latin typeface="Candara" pitchFamily="34" charset="0"/>
            </a:endParaRPr>
          </a:p>
          <a:p>
            <a:pPr>
              <a:buFont typeface="Wingdings" pitchFamily="2" charset="2"/>
              <a:buChar char="ü"/>
            </a:pPr>
            <a:endParaRPr lang="it-IT" sz="2400" dirty="0" smtClean="0">
              <a:solidFill>
                <a:srgbClr val="002060"/>
              </a:solidFill>
              <a:latin typeface="Candara" pitchFamily="34" charset="0"/>
            </a:endParaRPr>
          </a:p>
          <a:p>
            <a:pPr>
              <a:buFont typeface="Wingdings" pitchFamily="2" charset="2"/>
              <a:buChar char="ü"/>
            </a:pPr>
            <a:endParaRPr lang="it-IT" sz="2400" dirty="0">
              <a:solidFill>
                <a:srgbClr val="002060"/>
              </a:solidFill>
              <a:latin typeface="Candara" pitchFamily="34" charset="0"/>
            </a:endParaRPr>
          </a:p>
          <a:p>
            <a:pPr marL="0" indent="0">
              <a:buNone/>
            </a:pPr>
            <a:endParaRPr lang="it-IT" dirty="0"/>
          </a:p>
        </p:txBody>
      </p:sp>
      <p:pic>
        <p:nvPicPr>
          <p:cNvPr id="4" name="Picture 2" descr="Sirio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884368" y="188640"/>
            <a:ext cx="1019248" cy="4320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F2608-2DB5-4E90-BD4B-5C0BCD390594}" type="slidenum">
              <a:rPr lang="it-IT" smtClean="0"/>
              <a:pPr/>
              <a:t>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30458502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84213" y="1412875"/>
            <a:ext cx="8002587" cy="5111750"/>
          </a:xfrm>
        </p:spPr>
        <p:txBody>
          <a:bodyPr>
            <a:noAutofit/>
          </a:bodyPr>
          <a:lstStyle/>
          <a:p>
            <a:pPr marL="0" indent="0">
              <a:buFont typeface="Wingdings" pitchFamily="2" charset="2"/>
              <a:buNone/>
              <a:defRPr/>
            </a:pPr>
            <a:r>
              <a:rPr lang="it-IT" sz="2600" b="1" u="sng" dirty="0" smtClean="0">
                <a:solidFill>
                  <a:srgbClr val="0000FF"/>
                </a:solidFill>
                <a:latin typeface="Candara" pitchFamily="34" charset="0"/>
              </a:rPr>
              <a:t>Prima del pensionamento:</a:t>
            </a:r>
          </a:p>
          <a:p>
            <a:pPr>
              <a:spcBef>
                <a:spcPts val="1200"/>
              </a:spcBef>
              <a:buFont typeface="Wingdings" pitchFamily="2" charset="2"/>
              <a:buChar char="ü"/>
              <a:defRPr/>
            </a:pPr>
            <a:r>
              <a:rPr lang="it-IT" sz="2400" b="1" dirty="0" smtClean="0">
                <a:solidFill>
                  <a:srgbClr val="002060"/>
                </a:solidFill>
                <a:latin typeface="Candara" pitchFamily="34" charset="0"/>
              </a:rPr>
              <a:t>Anticipazioni</a:t>
            </a:r>
          </a:p>
          <a:p>
            <a:pPr>
              <a:buFont typeface="Wingdings" pitchFamily="2" charset="2"/>
              <a:buChar char="ü"/>
              <a:defRPr/>
            </a:pPr>
            <a:r>
              <a:rPr lang="it-IT" sz="2400" b="1" dirty="0" smtClean="0">
                <a:solidFill>
                  <a:srgbClr val="002060"/>
                </a:solidFill>
                <a:latin typeface="Candara" pitchFamily="34" charset="0"/>
              </a:rPr>
              <a:t>Trasferimento</a:t>
            </a:r>
          </a:p>
          <a:p>
            <a:pPr>
              <a:buFont typeface="Wingdings" pitchFamily="2" charset="2"/>
              <a:buChar char="ü"/>
              <a:defRPr/>
            </a:pPr>
            <a:r>
              <a:rPr lang="it-IT" sz="2400" b="1" dirty="0" smtClean="0">
                <a:solidFill>
                  <a:srgbClr val="002060"/>
                </a:solidFill>
                <a:latin typeface="Candara" pitchFamily="34" charset="0"/>
              </a:rPr>
              <a:t>Riscatto</a:t>
            </a:r>
          </a:p>
          <a:p>
            <a:pPr marL="0" indent="0">
              <a:buNone/>
              <a:defRPr/>
            </a:pPr>
            <a:endParaRPr lang="it-IT" sz="1200" b="1" dirty="0">
              <a:solidFill>
                <a:srgbClr val="002060"/>
              </a:solidFill>
              <a:latin typeface="Candara" pitchFamily="34" charset="0"/>
            </a:endParaRPr>
          </a:p>
          <a:p>
            <a:pPr marL="0" indent="0">
              <a:spcBef>
                <a:spcPts val="1200"/>
              </a:spcBef>
              <a:buFont typeface="Wingdings" pitchFamily="2" charset="2"/>
              <a:buNone/>
              <a:defRPr/>
            </a:pPr>
            <a:r>
              <a:rPr lang="it-IT" sz="2600" b="1" u="sng" dirty="0" smtClean="0">
                <a:solidFill>
                  <a:srgbClr val="0000FF"/>
                </a:solidFill>
                <a:latin typeface="Candara" pitchFamily="34" charset="0"/>
              </a:rPr>
              <a:t>Al momento del pensionamento:</a:t>
            </a:r>
          </a:p>
          <a:p>
            <a:pPr>
              <a:spcBef>
                <a:spcPts val="1200"/>
              </a:spcBef>
              <a:buFont typeface="Wingdings" pitchFamily="2" charset="2"/>
              <a:buChar char="ü"/>
              <a:defRPr/>
            </a:pPr>
            <a:r>
              <a:rPr lang="it-IT" sz="2400" b="1" dirty="0" smtClean="0">
                <a:solidFill>
                  <a:srgbClr val="002060"/>
                </a:solidFill>
                <a:latin typeface="Candara" pitchFamily="34" charset="0"/>
              </a:rPr>
              <a:t>Prestazione pensionistica per vecchiaia / anzianità</a:t>
            </a:r>
          </a:p>
          <a:p>
            <a:pPr marL="808038">
              <a:spcBef>
                <a:spcPts val="1200"/>
              </a:spcBef>
              <a:defRPr/>
            </a:pPr>
            <a:r>
              <a:rPr lang="it-IT" sz="2400" dirty="0" smtClean="0">
                <a:solidFill>
                  <a:srgbClr val="002060"/>
                </a:solidFill>
                <a:latin typeface="Candara" pitchFamily="34" charset="0"/>
              </a:rPr>
              <a:t>in forma di rendita periodica;</a:t>
            </a:r>
          </a:p>
          <a:p>
            <a:pPr marL="808038">
              <a:spcBef>
                <a:spcPts val="600"/>
              </a:spcBef>
              <a:defRPr/>
            </a:pPr>
            <a:r>
              <a:rPr lang="it-IT" sz="2400" dirty="0" smtClean="0">
                <a:solidFill>
                  <a:srgbClr val="002060"/>
                </a:solidFill>
                <a:latin typeface="Candara" pitchFamily="34" charset="0"/>
              </a:rPr>
              <a:t>in capitale per un importo massimo pari al 50% di quanto maturato e il rimanente in rendita;</a:t>
            </a:r>
          </a:p>
          <a:p>
            <a:pPr marL="808038">
              <a:spcBef>
                <a:spcPts val="600"/>
              </a:spcBef>
              <a:defRPr/>
            </a:pPr>
            <a:r>
              <a:rPr lang="it-IT" sz="2400" dirty="0" smtClean="0">
                <a:solidFill>
                  <a:srgbClr val="002060"/>
                </a:solidFill>
                <a:latin typeface="Candara" pitchFamily="34" charset="0"/>
              </a:rPr>
              <a:t>in capitale per l’intera somma maturata.</a:t>
            </a:r>
          </a:p>
          <a:p>
            <a:pPr marL="0" indent="0">
              <a:buNone/>
              <a:defRPr/>
            </a:pPr>
            <a:endParaRPr lang="it-IT" sz="1800" dirty="0" smtClean="0">
              <a:solidFill>
                <a:srgbClr val="002060"/>
              </a:solidFill>
              <a:latin typeface="Candara" pitchFamily="34" charset="0"/>
            </a:endParaRPr>
          </a:p>
          <a:p>
            <a:pPr>
              <a:buFont typeface="Wingdings" pitchFamily="2" charset="2"/>
              <a:buChar char="ü"/>
              <a:defRPr/>
            </a:pPr>
            <a:endParaRPr lang="it-IT" sz="1800" dirty="0">
              <a:solidFill>
                <a:srgbClr val="002060"/>
              </a:solidFill>
              <a:latin typeface="Candara" pitchFamily="34" charset="0"/>
            </a:endParaRPr>
          </a:p>
          <a:p>
            <a:pPr marL="0" indent="0">
              <a:buFont typeface="Wingdings" pitchFamily="2" charset="2"/>
              <a:buNone/>
              <a:defRPr/>
            </a:pPr>
            <a:endParaRPr lang="it-IT" sz="2400" dirty="0"/>
          </a:p>
        </p:txBody>
      </p:sp>
      <p:pic>
        <p:nvPicPr>
          <p:cNvPr id="56322" name="Picture 2" descr="Sirio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885113" y="188913"/>
            <a:ext cx="1019175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itolo 1"/>
          <p:cNvSpPr txBox="1">
            <a:spLocks/>
          </p:cNvSpPr>
          <p:nvPr/>
        </p:nvSpPr>
        <p:spPr bwMode="auto">
          <a:xfrm>
            <a:off x="539552" y="548680"/>
            <a:ext cx="8229600" cy="6480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 anchor="ctr">
            <a:normAutofit/>
          </a:bodyPr>
          <a:lstStyle/>
          <a:p>
            <a:pPr algn="ctr" eaLnBrk="0" hangingPunct="0">
              <a:defRPr/>
            </a:pPr>
            <a:r>
              <a:rPr lang="it-IT" sz="3600" b="1" u="sng" dirty="0">
                <a:ln w="0">
                  <a:noFill/>
                </a:ln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latin typeface="Candara" pitchFamily="34" charset="0"/>
                <a:ea typeface="Malgun Gothic" pitchFamily="34" charset="-127"/>
                <a:cs typeface="Arial" pitchFamily="34" charset="0"/>
              </a:rPr>
              <a:t>Cosa si ottiene dal Fondo:</a:t>
            </a:r>
          </a:p>
        </p:txBody>
      </p:sp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F2608-2DB5-4E90-BD4B-5C0BCD390594}" type="slidenum">
              <a:rPr lang="it-IT" smtClean="0"/>
              <a:pPr/>
              <a:t>30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38829915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it-IT" sz="4000" b="1" u="sng" dirty="0">
                <a:ln w="0">
                  <a:noFill/>
                </a:ln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latin typeface="Candara" pitchFamily="34" charset="0"/>
                <a:ea typeface="Malgun Gothic" pitchFamily="34" charset="-127"/>
                <a:cs typeface="Arial" pitchFamily="34" charset="0"/>
              </a:rPr>
              <a:t>Anticipazioni</a:t>
            </a:r>
          </a:p>
        </p:txBody>
      </p:sp>
      <p:sp>
        <p:nvSpPr>
          <p:cNvPr id="57346" name="Rectangle 3"/>
          <p:cNvSpPr>
            <a:spLocks noGrp="1" noChangeArrowheads="1"/>
          </p:cNvSpPr>
          <p:nvPr>
            <p:ph idx="1"/>
          </p:nvPr>
        </p:nvSpPr>
        <p:spPr>
          <a:xfrm>
            <a:off x="395288" y="1412453"/>
            <a:ext cx="8229600" cy="4968875"/>
          </a:xfrm>
        </p:spPr>
        <p:txBody>
          <a:bodyPr/>
          <a:lstStyle/>
          <a:p>
            <a:pPr marL="0" indent="0" algn="just" eaLnBrk="1" hangingPunct="1">
              <a:lnSpc>
                <a:spcPct val="90000"/>
              </a:lnSpc>
              <a:buFont typeface="Wingdings" pitchFamily="2" charset="2"/>
              <a:buChar char="ü"/>
            </a:pPr>
            <a:r>
              <a:rPr lang="it-IT" sz="2600" dirty="0" smtClean="0">
                <a:solidFill>
                  <a:srgbClr val="002060"/>
                </a:solidFill>
                <a:latin typeface="Candara" pitchFamily="34" charset="0"/>
              </a:rPr>
              <a:t> Dopo </a:t>
            </a:r>
            <a:r>
              <a:rPr lang="it-IT" sz="2600" b="1" dirty="0" smtClean="0">
                <a:solidFill>
                  <a:srgbClr val="0000FF"/>
                </a:solidFill>
                <a:latin typeface="Candara" pitchFamily="34" charset="0"/>
              </a:rPr>
              <a:t>8 anni </a:t>
            </a:r>
            <a:r>
              <a:rPr lang="it-IT" sz="2600" dirty="0" smtClean="0">
                <a:solidFill>
                  <a:srgbClr val="002060"/>
                </a:solidFill>
                <a:latin typeface="Candara" pitchFamily="34" charset="0"/>
              </a:rPr>
              <a:t>di iscrizione a SIRIO il lavoratore ha diritto a richiedere l’anticipazione di quanto </a:t>
            </a:r>
            <a:r>
              <a:rPr lang="it-IT" sz="2600" b="1" dirty="0" smtClean="0">
                <a:solidFill>
                  <a:srgbClr val="0000FF"/>
                </a:solidFill>
                <a:latin typeface="Candara" pitchFamily="34" charset="0"/>
              </a:rPr>
              <a:t>maturato </a:t>
            </a:r>
            <a:r>
              <a:rPr lang="it-IT" sz="2600" dirty="0" smtClean="0">
                <a:solidFill>
                  <a:srgbClr val="002060"/>
                </a:solidFill>
                <a:latin typeface="Candara" pitchFamily="34" charset="0"/>
              </a:rPr>
              <a:t>sulla propria posizione individuale (escluse quote figurative) per:</a:t>
            </a:r>
          </a:p>
          <a:p>
            <a:pPr marL="639763" lvl="1" indent="-273050" algn="just" eaLnBrk="1" hangingPunct="1">
              <a:lnSpc>
                <a:spcPct val="90000"/>
              </a:lnSpc>
              <a:spcBef>
                <a:spcPct val="50000"/>
              </a:spcBef>
              <a:buClr>
                <a:srgbClr val="0000FF"/>
              </a:buClr>
              <a:buFont typeface="Wingdings" pitchFamily="2" charset="2"/>
              <a:buChar char="ü"/>
            </a:pPr>
            <a:r>
              <a:rPr lang="it-IT" sz="2400" dirty="0" smtClean="0">
                <a:solidFill>
                  <a:srgbClr val="002060"/>
                </a:solidFill>
                <a:latin typeface="Candara" pitchFamily="34" charset="0"/>
              </a:rPr>
              <a:t>acquisto o ristrutturazione della prima casa, per sé o per i propri figli</a:t>
            </a:r>
          </a:p>
          <a:p>
            <a:pPr marL="639763" lvl="1" indent="-273050" algn="just" eaLnBrk="1" hangingPunct="1">
              <a:lnSpc>
                <a:spcPct val="90000"/>
              </a:lnSpc>
              <a:spcBef>
                <a:spcPct val="10000"/>
              </a:spcBef>
              <a:buClr>
                <a:srgbClr val="0000FF"/>
              </a:buClr>
              <a:buFont typeface="Wingdings" pitchFamily="2" charset="2"/>
              <a:buChar char="ü"/>
            </a:pPr>
            <a:r>
              <a:rPr lang="it-IT" sz="2400" dirty="0" smtClean="0">
                <a:solidFill>
                  <a:srgbClr val="002060"/>
                </a:solidFill>
                <a:latin typeface="Candara" pitchFamily="34" charset="0"/>
              </a:rPr>
              <a:t>spese sanitarie per terapie ed interventi straordinari riconosciuti dalle competenti strutture pubbliche</a:t>
            </a:r>
          </a:p>
          <a:p>
            <a:pPr marL="639763" lvl="1" indent="-273050" algn="just" eaLnBrk="1" hangingPunct="1">
              <a:lnSpc>
                <a:spcPct val="90000"/>
              </a:lnSpc>
              <a:spcBef>
                <a:spcPct val="10000"/>
              </a:spcBef>
              <a:buClr>
                <a:srgbClr val="0000FF"/>
              </a:buClr>
              <a:buFont typeface="Wingdings" pitchFamily="2" charset="2"/>
              <a:buChar char="ü"/>
            </a:pPr>
            <a:r>
              <a:rPr lang="it-IT" sz="2400" dirty="0" smtClean="0">
                <a:solidFill>
                  <a:srgbClr val="002060"/>
                </a:solidFill>
                <a:latin typeface="Candara" pitchFamily="34" charset="0"/>
              </a:rPr>
              <a:t>spese sostenute durante la fruizione dei congedi per la formazione e la formazione continua</a:t>
            </a:r>
          </a:p>
          <a:p>
            <a:pPr marL="0" indent="0" algn="just" eaLnBrk="1" hangingPunct="1">
              <a:spcBef>
                <a:spcPct val="50000"/>
              </a:spcBef>
              <a:buFont typeface="Wingdings" pitchFamily="2" charset="2"/>
              <a:buChar char="ü"/>
            </a:pPr>
            <a:r>
              <a:rPr lang="it-IT" sz="2600" dirty="0" smtClean="0">
                <a:solidFill>
                  <a:srgbClr val="002060"/>
                </a:solidFill>
                <a:latin typeface="Candara" pitchFamily="34" charset="0"/>
              </a:rPr>
              <a:t> Il lavoratore può decidere o meno di </a:t>
            </a:r>
            <a:r>
              <a:rPr lang="it-IT" sz="2600" b="1" dirty="0">
                <a:solidFill>
                  <a:srgbClr val="0000FF"/>
                </a:solidFill>
                <a:latin typeface="Candara" pitchFamily="34" charset="0"/>
              </a:rPr>
              <a:t>reintegrare</a:t>
            </a:r>
            <a:r>
              <a:rPr lang="it-IT" sz="2600" dirty="0" smtClean="0">
                <a:solidFill>
                  <a:srgbClr val="002060"/>
                </a:solidFill>
                <a:latin typeface="Candara" pitchFamily="34" charset="0"/>
              </a:rPr>
              <a:t> la propria posizione previdenziale presso il fondo.</a:t>
            </a:r>
          </a:p>
        </p:txBody>
      </p:sp>
      <p:pic>
        <p:nvPicPr>
          <p:cNvPr id="57349" name="Picture 2" descr="Sirio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885113" y="188913"/>
            <a:ext cx="1019175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F2608-2DB5-4E90-BD4B-5C0BCD390594}" type="slidenum">
              <a:rPr lang="it-IT" smtClean="0"/>
              <a:pPr/>
              <a:t>31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12615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it-IT" sz="4000" b="1" u="sng" dirty="0">
                <a:ln w="0">
                  <a:noFill/>
                </a:ln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latin typeface="Candara" pitchFamily="34" charset="0"/>
                <a:ea typeface="Malgun Gothic" pitchFamily="34" charset="-127"/>
                <a:cs typeface="Arial" pitchFamily="34" charset="0"/>
              </a:rPr>
              <a:t>Trasferimento</a:t>
            </a:r>
          </a:p>
        </p:txBody>
      </p:sp>
      <p:sp>
        <p:nvSpPr>
          <p:cNvPr id="59394" name="Rectangle 3"/>
          <p:cNvSpPr>
            <a:spLocks noGrp="1" noChangeArrowheads="1"/>
          </p:cNvSpPr>
          <p:nvPr>
            <p:ph idx="1"/>
          </p:nvPr>
        </p:nvSpPr>
        <p:spPr>
          <a:xfrm>
            <a:off x="539552" y="1628800"/>
            <a:ext cx="8064896" cy="4608512"/>
          </a:xfrm>
        </p:spPr>
        <p:txBody>
          <a:bodyPr/>
          <a:lstStyle/>
          <a:p>
            <a:pPr marL="0" indent="0" algn="just" eaLnBrk="1" hangingPunct="1">
              <a:buClr>
                <a:srgbClr val="002060"/>
              </a:buClr>
              <a:buFont typeface="Wingdings" pitchFamily="2" charset="2"/>
              <a:buChar char="ü"/>
            </a:pPr>
            <a:r>
              <a:rPr lang="it-IT" sz="2600" b="1" dirty="0" smtClean="0">
                <a:solidFill>
                  <a:srgbClr val="0000FF"/>
                </a:solidFill>
                <a:latin typeface="Candara" pitchFamily="34" charset="0"/>
              </a:rPr>
              <a:t> In costanza di rapporto di lavoro, </a:t>
            </a:r>
            <a:r>
              <a:rPr lang="it-IT" sz="2600" dirty="0" smtClean="0">
                <a:solidFill>
                  <a:srgbClr val="002060"/>
                </a:solidFill>
                <a:latin typeface="Candara" pitchFamily="34" charset="0"/>
              </a:rPr>
              <a:t>presso un´altra forma pensionistica complementare ma </a:t>
            </a:r>
            <a:r>
              <a:rPr lang="it-IT" sz="2600" b="1" dirty="0" smtClean="0">
                <a:solidFill>
                  <a:srgbClr val="0000FF"/>
                </a:solidFill>
                <a:latin typeface="Candara" pitchFamily="34" charset="0"/>
              </a:rPr>
              <a:t>solo dopo un periodo </a:t>
            </a:r>
            <a:r>
              <a:rPr lang="it-IT" sz="2600" dirty="0" smtClean="0">
                <a:solidFill>
                  <a:srgbClr val="002060"/>
                </a:solidFill>
                <a:latin typeface="Candara" pitchFamily="34" charset="0"/>
              </a:rPr>
              <a:t>di permanenza minimo di </a:t>
            </a:r>
            <a:r>
              <a:rPr lang="it-IT" sz="2600" b="1" dirty="0" smtClean="0">
                <a:solidFill>
                  <a:srgbClr val="0000FF"/>
                </a:solidFill>
                <a:latin typeface="Candara" pitchFamily="34" charset="0"/>
              </a:rPr>
              <a:t>3 anni</a:t>
            </a:r>
            <a:r>
              <a:rPr lang="it-IT" sz="2600" dirty="0" smtClean="0">
                <a:latin typeface="Candara" pitchFamily="34" charset="0"/>
              </a:rPr>
              <a:t> </a:t>
            </a:r>
            <a:r>
              <a:rPr lang="it-IT" sz="2600" dirty="0" smtClean="0">
                <a:solidFill>
                  <a:srgbClr val="002060"/>
                </a:solidFill>
                <a:latin typeface="Candara" pitchFamily="34" charset="0"/>
              </a:rPr>
              <a:t>e, in ogni caso, non nei primi cinque anni di vita del fondo.</a:t>
            </a:r>
          </a:p>
          <a:p>
            <a:pPr marL="0" indent="0" algn="just" eaLnBrk="1" hangingPunct="1">
              <a:buFont typeface="Wingdings" pitchFamily="2" charset="2"/>
              <a:buChar char="ü"/>
            </a:pPr>
            <a:endParaRPr lang="it-IT" sz="2600" dirty="0" smtClean="0">
              <a:latin typeface="Candara" pitchFamily="34" charset="0"/>
            </a:endParaRPr>
          </a:p>
          <a:p>
            <a:pPr marL="0" indent="0" algn="just" eaLnBrk="1" hangingPunct="1">
              <a:spcBef>
                <a:spcPts val="1200"/>
              </a:spcBef>
              <a:buFont typeface="Wingdings" pitchFamily="2" charset="2"/>
              <a:buChar char="ü"/>
            </a:pPr>
            <a:r>
              <a:rPr lang="it-IT" sz="2600" dirty="0" smtClean="0">
                <a:solidFill>
                  <a:srgbClr val="002060"/>
                </a:solidFill>
                <a:latin typeface="Candara" pitchFamily="34" charset="0"/>
              </a:rPr>
              <a:t> In seguito a passaggio ad </a:t>
            </a:r>
            <a:r>
              <a:rPr lang="it-IT" sz="2600" b="1" dirty="0" smtClean="0">
                <a:solidFill>
                  <a:srgbClr val="0000FF"/>
                </a:solidFill>
                <a:latin typeface="Candara" pitchFamily="34" charset="0"/>
              </a:rPr>
              <a:t>altra attività lavorativa </a:t>
            </a:r>
            <a:r>
              <a:rPr lang="it-IT" sz="2600" dirty="0" smtClean="0">
                <a:solidFill>
                  <a:srgbClr val="002060"/>
                </a:solidFill>
                <a:latin typeface="Candara" pitchFamily="34" charset="0"/>
              </a:rPr>
              <a:t>in un settore nel quale SIRIO non opera. In tal caso non è necessario il rispetto del requisito minimo di permanenza.</a:t>
            </a:r>
          </a:p>
          <a:p>
            <a:pPr marL="0" indent="0" algn="just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it-IT" sz="2600" dirty="0" smtClean="0"/>
              <a:t> </a:t>
            </a:r>
          </a:p>
        </p:txBody>
      </p:sp>
      <p:pic>
        <p:nvPicPr>
          <p:cNvPr id="59397" name="Picture 2" descr="Sirio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885113" y="188913"/>
            <a:ext cx="1019175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F2608-2DB5-4E90-BD4B-5C0BCD390594}" type="slidenum">
              <a:rPr lang="it-IT" smtClean="0"/>
              <a:pPr/>
              <a:t>32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442499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Rectangle 2"/>
          <p:cNvSpPr>
            <a:spLocks noGrp="1" noChangeArrowheads="1"/>
          </p:cNvSpPr>
          <p:nvPr>
            <p:ph type="title"/>
          </p:nvPr>
        </p:nvSpPr>
        <p:spPr>
          <a:xfrm>
            <a:off x="395536" y="341784"/>
            <a:ext cx="8229600" cy="1143000"/>
          </a:xfrm>
        </p:spPr>
        <p:txBody>
          <a:bodyPr>
            <a:normAutofit/>
          </a:bodyPr>
          <a:lstStyle/>
          <a:p>
            <a:pPr eaLnBrk="1" hangingPunct="1"/>
            <a:r>
              <a:rPr lang="it-IT" sz="4000" b="1" u="sng" dirty="0">
                <a:ln w="0">
                  <a:noFill/>
                </a:ln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latin typeface="Candara" pitchFamily="34" charset="0"/>
                <a:ea typeface="Malgun Gothic" pitchFamily="34" charset="-127"/>
                <a:cs typeface="Arial" pitchFamily="34" charset="0"/>
              </a:rPr>
              <a:t>Riscatto</a:t>
            </a:r>
          </a:p>
        </p:txBody>
      </p:sp>
      <p:sp>
        <p:nvSpPr>
          <p:cNvPr id="61442" name="Rectangle 3"/>
          <p:cNvSpPr>
            <a:spLocks noGrp="1" noChangeArrowheads="1"/>
          </p:cNvSpPr>
          <p:nvPr>
            <p:ph idx="1"/>
          </p:nvPr>
        </p:nvSpPr>
        <p:spPr>
          <a:xfrm>
            <a:off x="395288" y="1844675"/>
            <a:ext cx="8229600" cy="4321175"/>
          </a:xfrm>
        </p:spPr>
        <p:txBody>
          <a:bodyPr/>
          <a:lstStyle/>
          <a:p>
            <a:pPr algn="just" eaLnBrk="1" hangingPunct="1">
              <a:buClr>
                <a:srgbClr val="002060"/>
              </a:buClr>
              <a:buFont typeface="Wingdings" pitchFamily="2" charset="2"/>
              <a:buChar char="ü"/>
            </a:pPr>
            <a:r>
              <a:rPr lang="it-IT" sz="2400" dirty="0">
                <a:ln>
                  <a:solidFill>
                    <a:srgbClr val="0070C0"/>
                  </a:solidFill>
                </a:ln>
                <a:solidFill>
                  <a:srgbClr val="002060"/>
                </a:solidFill>
                <a:latin typeface="Candara" pitchFamily="34" charset="0"/>
              </a:rPr>
              <a:t> </a:t>
            </a:r>
            <a:r>
              <a:rPr lang="it-IT" sz="2800" dirty="0">
                <a:ln>
                  <a:solidFill>
                    <a:srgbClr val="0070C0"/>
                  </a:solidFill>
                </a:ln>
                <a:solidFill>
                  <a:srgbClr val="002060"/>
                </a:solidFill>
                <a:latin typeface="Candara" pitchFamily="34" charset="0"/>
              </a:rPr>
              <a:t>Per decesso: </a:t>
            </a:r>
            <a:r>
              <a:rPr lang="it-IT" sz="2600" dirty="0" smtClean="0">
                <a:solidFill>
                  <a:srgbClr val="002060"/>
                </a:solidFill>
                <a:latin typeface="Candara" pitchFamily="34" charset="0"/>
              </a:rPr>
              <a:t>la posizione individuale accumulata in SIRIO è </a:t>
            </a:r>
            <a:r>
              <a:rPr lang="it-IT" sz="2600" dirty="0" smtClean="0">
                <a:solidFill>
                  <a:srgbClr val="0000FF"/>
                </a:solidFill>
                <a:latin typeface="Candara" pitchFamily="34" charset="0"/>
              </a:rPr>
              <a:t>riscattata dal coniuge</a:t>
            </a:r>
            <a:r>
              <a:rPr lang="it-IT" sz="2600" dirty="0" smtClean="0">
                <a:solidFill>
                  <a:srgbClr val="002060"/>
                </a:solidFill>
                <a:latin typeface="Candara" pitchFamily="34" charset="0"/>
              </a:rPr>
              <a:t>, ovvero dai </a:t>
            </a:r>
            <a:r>
              <a:rPr lang="it-IT" sz="2600" dirty="0" smtClean="0">
                <a:solidFill>
                  <a:srgbClr val="0000FF"/>
                </a:solidFill>
                <a:latin typeface="Candara" pitchFamily="34" charset="0"/>
              </a:rPr>
              <a:t>figli</a:t>
            </a:r>
            <a:r>
              <a:rPr lang="it-IT" sz="2600" dirty="0" smtClean="0">
                <a:solidFill>
                  <a:srgbClr val="002060"/>
                </a:solidFill>
                <a:latin typeface="Candara" pitchFamily="34" charset="0"/>
              </a:rPr>
              <a:t>, ovvero, se già viventi e fiscalmente a carico dell’iscritto, </a:t>
            </a:r>
            <a:r>
              <a:rPr lang="it-IT" sz="2600" dirty="0" smtClean="0">
                <a:solidFill>
                  <a:srgbClr val="0000FF"/>
                </a:solidFill>
                <a:latin typeface="Candara" pitchFamily="34" charset="0"/>
              </a:rPr>
              <a:t>dai genitori</a:t>
            </a:r>
            <a:r>
              <a:rPr lang="it-IT" sz="2600" dirty="0" smtClean="0">
                <a:solidFill>
                  <a:srgbClr val="002060"/>
                </a:solidFill>
                <a:latin typeface="Candara" pitchFamily="34" charset="0"/>
              </a:rPr>
              <a:t>. In mancanza la posizione resterà acquisita al fondo.</a:t>
            </a:r>
          </a:p>
          <a:p>
            <a:pPr algn="just" eaLnBrk="1" hangingPunct="1">
              <a:buFont typeface="Wingdings" pitchFamily="2" charset="2"/>
              <a:buChar char="ü"/>
            </a:pPr>
            <a:endParaRPr lang="it-IT" sz="2600" dirty="0" smtClean="0">
              <a:latin typeface="Candara" pitchFamily="34" charset="0"/>
            </a:endParaRPr>
          </a:p>
          <a:p>
            <a:pPr algn="just" eaLnBrk="1" hangingPunct="1">
              <a:spcBef>
                <a:spcPts val="1200"/>
              </a:spcBef>
              <a:buFont typeface="Wingdings" pitchFamily="2" charset="2"/>
              <a:buChar char="ü"/>
            </a:pPr>
            <a:r>
              <a:rPr lang="it-IT" sz="2800" dirty="0">
                <a:ln>
                  <a:solidFill>
                    <a:srgbClr val="0070C0"/>
                  </a:solidFill>
                </a:ln>
                <a:solidFill>
                  <a:srgbClr val="002060"/>
                </a:solidFill>
                <a:latin typeface="Candara" pitchFamily="34" charset="0"/>
              </a:rPr>
              <a:t> Per licenziamento</a:t>
            </a:r>
            <a:r>
              <a:rPr lang="it-IT" sz="2600" dirty="0" smtClean="0">
                <a:solidFill>
                  <a:srgbClr val="002060"/>
                </a:solidFill>
                <a:latin typeface="Candara" pitchFamily="34" charset="0"/>
              </a:rPr>
              <a:t>,</a:t>
            </a:r>
            <a:r>
              <a:rPr lang="it-IT" sz="2600" dirty="0" smtClean="0">
                <a:latin typeface="Candara" pitchFamily="34" charset="0"/>
              </a:rPr>
              <a:t> </a:t>
            </a:r>
            <a:r>
              <a:rPr lang="it-IT" sz="2800" dirty="0">
                <a:ln>
                  <a:solidFill>
                    <a:srgbClr val="0070C0"/>
                  </a:solidFill>
                </a:ln>
                <a:solidFill>
                  <a:srgbClr val="002060"/>
                </a:solidFill>
                <a:latin typeface="Candara" pitchFamily="34" charset="0"/>
              </a:rPr>
              <a:t>dimissioni</a:t>
            </a:r>
            <a:r>
              <a:rPr lang="it-IT" sz="2600" dirty="0" smtClean="0">
                <a:solidFill>
                  <a:srgbClr val="002060"/>
                </a:solidFill>
                <a:latin typeface="Candara" pitchFamily="34" charset="0"/>
              </a:rPr>
              <a:t>,</a:t>
            </a:r>
            <a:r>
              <a:rPr lang="it-IT" sz="2600" dirty="0" smtClean="0">
                <a:latin typeface="Candara" pitchFamily="34" charset="0"/>
              </a:rPr>
              <a:t> </a:t>
            </a:r>
            <a:r>
              <a:rPr lang="it-IT" sz="2800" dirty="0">
                <a:ln>
                  <a:solidFill>
                    <a:srgbClr val="0070C0"/>
                  </a:solidFill>
                </a:ln>
                <a:solidFill>
                  <a:srgbClr val="002060"/>
                </a:solidFill>
                <a:latin typeface="Candara" pitchFamily="34" charset="0"/>
              </a:rPr>
              <a:t>mobilità</a:t>
            </a:r>
            <a:r>
              <a:rPr lang="it-IT" sz="2600" dirty="0" smtClean="0">
                <a:solidFill>
                  <a:srgbClr val="002060"/>
                </a:solidFill>
                <a:latin typeface="Candara" pitchFamily="34" charset="0"/>
              </a:rPr>
              <a:t> o </a:t>
            </a:r>
            <a:r>
              <a:rPr lang="it-IT" sz="2800" dirty="0">
                <a:ln>
                  <a:solidFill>
                    <a:srgbClr val="0070C0"/>
                  </a:solidFill>
                </a:ln>
                <a:solidFill>
                  <a:srgbClr val="002060"/>
                </a:solidFill>
                <a:latin typeface="Candara" pitchFamily="34" charset="0"/>
              </a:rPr>
              <a:t>scadenza</a:t>
            </a:r>
            <a:r>
              <a:rPr lang="it-IT" sz="2600" dirty="0" smtClean="0">
                <a:latin typeface="Candara" pitchFamily="34" charset="0"/>
              </a:rPr>
              <a:t> </a:t>
            </a:r>
            <a:r>
              <a:rPr lang="it-IT" sz="2600" dirty="0" smtClean="0">
                <a:solidFill>
                  <a:srgbClr val="002060"/>
                </a:solidFill>
                <a:latin typeface="Candara" pitchFamily="34" charset="0"/>
              </a:rPr>
              <a:t>del contratto a tempo determinato.</a:t>
            </a:r>
          </a:p>
        </p:txBody>
      </p:sp>
      <p:pic>
        <p:nvPicPr>
          <p:cNvPr id="61445" name="Picture 2" descr="Sirio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885113" y="188913"/>
            <a:ext cx="1019175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F2608-2DB5-4E90-BD4B-5C0BCD390594}" type="slidenum">
              <a:rPr lang="it-IT" smtClean="0"/>
              <a:pPr/>
              <a:t>33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39288301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89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it-IT" sz="4000" b="1" u="sng" dirty="0">
                <a:ln w="0">
                  <a:noFill/>
                </a:ln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latin typeface="Candara" pitchFamily="34" charset="0"/>
                <a:ea typeface="Malgun Gothic" pitchFamily="34" charset="-127"/>
                <a:cs typeface="Arial" pitchFamily="34" charset="0"/>
              </a:rPr>
              <a:t>Prestazione pensionistica</a:t>
            </a:r>
          </a:p>
        </p:txBody>
      </p:sp>
      <p:sp>
        <p:nvSpPr>
          <p:cNvPr id="63490" name="Rectangle 3"/>
          <p:cNvSpPr>
            <a:spLocks noGrp="1" noChangeArrowheads="1"/>
          </p:cNvSpPr>
          <p:nvPr>
            <p:ph idx="1"/>
          </p:nvPr>
        </p:nvSpPr>
        <p:spPr>
          <a:xfrm>
            <a:off x="683568" y="1557338"/>
            <a:ext cx="7711132" cy="4608512"/>
          </a:xfrm>
        </p:spPr>
        <p:txBody>
          <a:bodyPr/>
          <a:lstStyle/>
          <a:p>
            <a:pPr marL="0" indent="0" algn="just" eaLnBrk="1" hangingPunct="1">
              <a:buFont typeface="Wingdings" pitchFamily="2" charset="2"/>
              <a:buNone/>
            </a:pPr>
            <a:r>
              <a:rPr lang="it-IT" sz="2600" u="sng" dirty="0" smtClean="0">
                <a:latin typeface="Candara" pitchFamily="34" charset="0"/>
              </a:rPr>
              <a:t>Al momento del pensionamento:</a:t>
            </a:r>
          </a:p>
          <a:p>
            <a:pPr marL="0" indent="0" algn="just" eaLnBrk="1" hangingPunct="1">
              <a:spcBef>
                <a:spcPts val="1800"/>
              </a:spcBef>
              <a:buFont typeface="Wingdings" pitchFamily="2" charset="2"/>
              <a:buChar char="ü"/>
            </a:pPr>
            <a:r>
              <a:rPr lang="it-IT" sz="2600" b="1" dirty="0" smtClean="0">
                <a:solidFill>
                  <a:srgbClr val="0000FF"/>
                </a:solidFill>
                <a:latin typeface="Candara" pitchFamily="34" charset="0"/>
              </a:rPr>
              <a:t> pensione di vecchiaia </a:t>
            </a:r>
            <a:r>
              <a:rPr lang="it-IT" sz="2600" dirty="0" smtClean="0">
                <a:latin typeface="Candara" pitchFamily="34" charset="0"/>
              </a:rPr>
              <a:t>all’età pensionabile stabilita dal regime pensionistico pubblico e almeno 5 anni di permanenza nel Fondo.</a:t>
            </a:r>
          </a:p>
          <a:p>
            <a:pPr marL="0" indent="0" algn="just" eaLnBrk="1" hangingPunct="1">
              <a:spcBef>
                <a:spcPts val="1800"/>
              </a:spcBef>
              <a:buNone/>
            </a:pPr>
            <a:endParaRPr lang="it-IT" sz="1100" dirty="0" smtClean="0">
              <a:latin typeface="Candara" pitchFamily="34" charset="0"/>
            </a:endParaRPr>
          </a:p>
          <a:p>
            <a:pPr marL="0" indent="0" algn="just" eaLnBrk="1" hangingPunct="1">
              <a:spcBef>
                <a:spcPts val="1200"/>
              </a:spcBef>
              <a:buFont typeface="Wingdings" pitchFamily="2" charset="2"/>
              <a:buChar char="ü"/>
            </a:pPr>
            <a:r>
              <a:rPr lang="it-IT" sz="2600" b="1" dirty="0" smtClean="0">
                <a:solidFill>
                  <a:srgbClr val="0000FF"/>
                </a:solidFill>
                <a:latin typeface="Candara" pitchFamily="34" charset="0"/>
              </a:rPr>
              <a:t> pensione di anzianità </a:t>
            </a:r>
            <a:r>
              <a:rPr lang="it-IT" sz="2600" dirty="0" smtClean="0">
                <a:latin typeface="Candara" pitchFamily="34" charset="0"/>
              </a:rPr>
              <a:t>alla cessazione dell’attività lavorativa, con età di non più di dieci anni inferiore a quella stabilita per la pensione di vecchiaia e almeno 15 anni di permanenza nel Fondo (ridotti a 5 nei primi 15).</a:t>
            </a:r>
          </a:p>
        </p:txBody>
      </p:sp>
      <p:pic>
        <p:nvPicPr>
          <p:cNvPr id="63493" name="Picture 2" descr="Sirio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885113" y="188913"/>
            <a:ext cx="1019175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F2608-2DB5-4E90-BD4B-5C0BCD390594}" type="slidenum">
              <a:rPr lang="it-IT" smtClean="0"/>
              <a:pPr/>
              <a:t>34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18549211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7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41784"/>
            <a:ext cx="8229600" cy="1143000"/>
          </a:xfrm>
        </p:spPr>
        <p:txBody>
          <a:bodyPr>
            <a:normAutofit/>
          </a:bodyPr>
          <a:lstStyle/>
          <a:p>
            <a:r>
              <a:rPr lang="it-IT" sz="4000" b="1" u="sng" dirty="0">
                <a:ln w="0">
                  <a:noFill/>
                </a:ln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latin typeface="Candara" pitchFamily="34" charset="0"/>
                <a:ea typeface="Malgun Gothic" pitchFamily="34" charset="-127"/>
                <a:cs typeface="Arial" pitchFamily="34" charset="0"/>
              </a:rPr>
              <a:t>Prestazione pensionistica</a:t>
            </a:r>
          </a:p>
        </p:txBody>
      </p:sp>
      <p:sp>
        <p:nvSpPr>
          <p:cNvPr id="65538" name="Rectangle 3"/>
          <p:cNvSpPr>
            <a:spLocks noGrp="1" noChangeArrowheads="1"/>
          </p:cNvSpPr>
          <p:nvPr>
            <p:ph idx="1"/>
          </p:nvPr>
        </p:nvSpPr>
        <p:spPr>
          <a:xfrm>
            <a:off x="611560" y="1844700"/>
            <a:ext cx="7783140" cy="4392612"/>
          </a:xfrm>
        </p:spPr>
        <p:txBody>
          <a:bodyPr/>
          <a:lstStyle/>
          <a:p>
            <a:pPr algn="just" eaLnBrk="1" hangingPunct="1">
              <a:buFont typeface="Wingdings" pitchFamily="2" charset="2"/>
              <a:buChar char="ü"/>
            </a:pPr>
            <a:r>
              <a:rPr lang="it-IT" sz="2600" dirty="0" smtClean="0">
                <a:solidFill>
                  <a:srgbClr val="002060"/>
                </a:solidFill>
                <a:latin typeface="Candara" pitchFamily="34" charset="0"/>
              </a:rPr>
              <a:t> Il lavoratore </a:t>
            </a:r>
            <a:r>
              <a:rPr lang="it-IT" sz="2600" b="1" dirty="0" smtClean="0">
                <a:solidFill>
                  <a:srgbClr val="0000FF"/>
                </a:solidFill>
                <a:latin typeface="Candara" pitchFamily="34" charset="0"/>
              </a:rPr>
              <a:t>può</a:t>
            </a:r>
            <a:r>
              <a:rPr lang="it-IT" sz="2600" dirty="0" smtClean="0">
                <a:latin typeface="Candara" pitchFamily="34" charset="0"/>
              </a:rPr>
              <a:t> </a:t>
            </a:r>
            <a:r>
              <a:rPr lang="it-IT" sz="2600" dirty="0" smtClean="0">
                <a:solidFill>
                  <a:srgbClr val="002060"/>
                </a:solidFill>
                <a:latin typeface="Candara" pitchFamily="34" charset="0"/>
              </a:rPr>
              <a:t>decidere di trasformare in </a:t>
            </a:r>
            <a:r>
              <a:rPr lang="it-IT" sz="2600" b="1" dirty="0" smtClean="0">
                <a:solidFill>
                  <a:srgbClr val="0000FF"/>
                </a:solidFill>
                <a:latin typeface="Candara" pitchFamily="34" charset="0"/>
              </a:rPr>
              <a:t>rendita il 100%</a:t>
            </a:r>
            <a:r>
              <a:rPr lang="it-IT" sz="2600" dirty="0" smtClean="0">
                <a:latin typeface="Candara" pitchFamily="34" charset="0"/>
              </a:rPr>
              <a:t> </a:t>
            </a:r>
            <a:r>
              <a:rPr lang="it-IT" sz="2600" dirty="0" smtClean="0">
                <a:solidFill>
                  <a:srgbClr val="002060"/>
                </a:solidFill>
                <a:latin typeface="Candara" pitchFamily="34" charset="0"/>
              </a:rPr>
              <a:t>del montante maturato </a:t>
            </a:r>
            <a:r>
              <a:rPr lang="it-IT" sz="2600" b="1" dirty="0" smtClean="0">
                <a:solidFill>
                  <a:srgbClr val="0000FF"/>
                </a:solidFill>
                <a:latin typeface="Candara" pitchFamily="34" charset="0"/>
              </a:rPr>
              <a:t>o solo </a:t>
            </a:r>
            <a:r>
              <a:rPr lang="it-IT" sz="2600" dirty="0" smtClean="0">
                <a:solidFill>
                  <a:srgbClr val="002060"/>
                </a:solidFill>
                <a:latin typeface="Candara" pitchFamily="34" charset="0"/>
              </a:rPr>
              <a:t>parte del proprio montante purché nel limite massimo del </a:t>
            </a:r>
            <a:r>
              <a:rPr lang="it-IT" sz="2600" b="1" dirty="0" smtClean="0">
                <a:solidFill>
                  <a:srgbClr val="0000FF"/>
                </a:solidFill>
                <a:latin typeface="Candara" pitchFamily="34" charset="0"/>
              </a:rPr>
              <a:t>50% </a:t>
            </a:r>
            <a:r>
              <a:rPr lang="it-IT" sz="2600" dirty="0" smtClean="0">
                <a:solidFill>
                  <a:srgbClr val="002060"/>
                </a:solidFill>
                <a:latin typeface="Candara" pitchFamily="34" charset="0"/>
              </a:rPr>
              <a:t>del montante maturato.</a:t>
            </a:r>
          </a:p>
          <a:p>
            <a:pPr algn="just" eaLnBrk="1" hangingPunct="1">
              <a:buFont typeface="Wingdings" pitchFamily="2" charset="2"/>
              <a:buChar char="ü"/>
            </a:pPr>
            <a:endParaRPr lang="it-IT" sz="2600" dirty="0" smtClean="0">
              <a:latin typeface="Candara" pitchFamily="34" charset="0"/>
            </a:endParaRPr>
          </a:p>
          <a:p>
            <a:pPr algn="just" eaLnBrk="1" hangingPunct="1">
              <a:spcBef>
                <a:spcPts val="1200"/>
              </a:spcBef>
              <a:buFont typeface="Wingdings" pitchFamily="2" charset="2"/>
              <a:buChar char="ü"/>
            </a:pPr>
            <a:r>
              <a:rPr lang="it-IT" sz="2600" dirty="0" smtClean="0">
                <a:solidFill>
                  <a:srgbClr val="002060"/>
                </a:solidFill>
                <a:latin typeface="Candara" pitchFamily="34" charset="0"/>
              </a:rPr>
              <a:t> Il rimanente, pari al massimo al </a:t>
            </a:r>
            <a:r>
              <a:rPr lang="it-IT" sz="2600" b="1" dirty="0" smtClean="0">
                <a:solidFill>
                  <a:srgbClr val="0000FF"/>
                </a:solidFill>
                <a:latin typeface="Candara" pitchFamily="34" charset="0"/>
              </a:rPr>
              <a:t>50%</a:t>
            </a:r>
            <a:r>
              <a:rPr lang="it-IT" sz="2600" dirty="0" smtClean="0">
                <a:latin typeface="Candara" pitchFamily="34" charset="0"/>
              </a:rPr>
              <a:t> </a:t>
            </a:r>
            <a:r>
              <a:rPr lang="it-IT" sz="2600" dirty="0" smtClean="0">
                <a:solidFill>
                  <a:srgbClr val="002060"/>
                </a:solidFill>
                <a:latin typeface="Candara" pitchFamily="34" charset="0"/>
              </a:rPr>
              <a:t>di quanto maturato, potrà essere liquidato dal SIRIO in forma di </a:t>
            </a:r>
            <a:r>
              <a:rPr lang="it-IT" sz="2600" b="1" dirty="0" smtClean="0">
                <a:solidFill>
                  <a:srgbClr val="0000FF"/>
                </a:solidFill>
                <a:latin typeface="Candara" pitchFamily="34" charset="0"/>
              </a:rPr>
              <a:t>capitale.</a:t>
            </a:r>
          </a:p>
        </p:txBody>
      </p:sp>
      <p:pic>
        <p:nvPicPr>
          <p:cNvPr id="65541" name="Picture 2" descr="Sirio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885113" y="188913"/>
            <a:ext cx="1019175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F2608-2DB5-4E90-BD4B-5C0BCD390594}" type="slidenum">
              <a:rPr lang="it-IT" smtClean="0"/>
              <a:pPr/>
              <a:t>35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1092414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5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13792"/>
            <a:ext cx="8229600" cy="1143000"/>
          </a:xfrm>
        </p:spPr>
        <p:txBody>
          <a:bodyPr>
            <a:normAutofit/>
          </a:bodyPr>
          <a:lstStyle/>
          <a:p>
            <a:pPr eaLnBrk="1" hangingPunct="1"/>
            <a:r>
              <a:rPr lang="it-IT" sz="4000" b="1" u="sng" dirty="0">
                <a:ln w="0">
                  <a:noFill/>
                </a:ln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latin typeface="Candara" pitchFamily="34" charset="0"/>
                <a:ea typeface="Malgun Gothic" pitchFamily="34" charset="-127"/>
                <a:cs typeface="Arial" pitchFamily="34" charset="0"/>
              </a:rPr>
              <a:t>Prestazione pensionistica</a:t>
            </a:r>
          </a:p>
        </p:txBody>
      </p:sp>
      <p:sp>
        <p:nvSpPr>
          <p:cNvPr id="194563" name="Rectangle 3"/>
          <p:cNvSpPr>
            <a:spLocks noGrp="1" noChangeArrowheads="1"/>
          </p:cNvSpPr>
          <p:nvPr>
            <p:ph idx="1"/>
          </p:nvPr>
        </p:nvSpPr>
        <p:spPr>
          <a:xfrm>
            <a:off x="539552" y="1700808"/>
            <a:ext cx="8085336" cy="4608512"/>
          </a:xfrm>
        </p:spPr>
        <p:txBody>
          <a:bodyPr/>
          <a:lstStyle/>
          <a:p>
            <a:pPr algn="just" eaLnBrk="1" hangingPunct="1">
              <a:buFont typeface="Wingdings" pitchFamily="2" charset="2"/>
              <a:buChar char="ü"/>
              <a:defRPr/>
            </a:pPr>
            <a:r>
              <a:rPr lang="it-IT" sz="2600" dirty="0" smtClean="0"/>
              <a:t> </a:t>
            </a:r>
            <a:r>
              <a:rPr lang="it-IT" sz="2600" b="1" dirty="0" smtClean="0">
                <a:solidFill>
                  <a:srgbClr val="002060"/>
                </a:solidFill>
                <a:latin typeface="Candara" pitchFamily="34" charset="0"/>
              </a:rPr>
              <a:t>Se al momento del pensionamento il lavoratore</a:t>
            </a:r>
          </a:p>
          <a:p>
            <a:pPr marL="819150" indent="-457200" algn="just" eaLnBrk="1" hangingPunct="1">
              <a:spcBef>
                <a:spcPts val="1200"/>
              </a:spcBef>
              <a:spcAft>
                <a:spcPts val="600"/>
              </a:spcAft>
              <a:defRPr/>
            </a:pPr>
            <a:r>
              <a:rPr lang="it-IT" sz="2400" dirty="0" smtClean="0">
                <a:solidFill>
                  <a:srgbClr val="002060"/>
                </a:solidFill>
                <a:latin typeface="Candara" pitchFamily="34" charset="0"/>
              </a:rPr>
              <a:t>non fosse in possesso dei requisiti necessari per avere diritto alla rendita  </a:t>
            </a:r>
          </a:p>
          <a:p>
            <a:pPr marL="704850" algn="just" eaLnBrk="1" hangingPunct="1">
              <a:spcBef>
                <a:spcPts val="600"/>
              </a:spcBef>
              <a:spcAft>
                <a:spcPts val="600"/>
              </a:spcAft>
              <a:defRPr/>
            </a:pPr>
            <a:r>
              <a:rPr lang="it-IT" sz="2400" dirty="0" smtClean="0">
                <a:solidFill>
                  <a:srgbClr val="002060"/>
                </a:solidFill>
                <a:latin typeface="Candara" pitchFamily="34" charset="0"/>
              </a:rPr>
              <a:t> o la rendita risultante dalla conversione del 50% del montante maturato fosse inferiore al 50% dell’assegno sociale …</a:t>
            </a:r>
          </a:p>
          <a:p>
            <a:pPr marL="361950" indent="0" algn="just" eaLnBrk="1" hangingPunct="1">
              <a:spcBef>
                <a:spcPts val="600"/>
              </a:spcBef>
              <a:spcAft>
                <a:spcPts val="600"/>
              </a:spcAft>
              <a:buNone/>
              <a:defRPr/>
            </a:pPr>
            <a:endParaRPr lang="it-IT" sz="2400" dirty="0" smtClean="0">
              <a:solidFill>
                <a:srgbClr val="002060"/>
              </a:solidFill>
              <a:latin typeface="Candara" pitchFamily="34" charset="0"/>
            </a:endParaRPr>
          </a:p>
          <a:p>
            <a:pPr marL="0" indent="0" algn="ctr" eaLnBrk="1" hangingPunct="1">
              <a:lnSpc>
                <a:spcPct val="150000"/>
              </a:lnSpc>
              <a:spcBef>
                <a:spcPts val="600"/>
              </a:spcBef>
              <a:buFont typeface="Wingdings" pitchFamily="2" charset="2"/>
              <a:buNone/>
              <a:defRPr/>
            </a:pPr>
            <a:r>
              <a:rPr lang="it-IT" sz="2600" b="1" dirty="0" smtClean="0">
                <a:solidFill>
                  <a:srgbClr val="002060"/>
                </a:solidFill>
                <a:latin typeface="Candara" pitchFamily="34" charset="0"/>
              </a:rPr>
              <a:t>… riscuote l’intero maturato sotto forma di capitale</a:t>
            </a:r>
          </a:p>
        </p:txBody>
      </p:sp>
      <p:pic>
        <p:nvPicPr>
          <p:cNvPr id="67589" name="Picture 2" descr="Sirio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885113" y="188913"/>
            <a:ext cx="1019175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F2608-2DB5-4E90-BD4B-5C0BCD390594}" type="slidenum">
              <a:rPr lang="it-IT" smtClean="0"/>
              <a:pPr/>
              <a:t>36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37108215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u="sng" dirty="0">
                <a:ln w="0">
                  <a:noFill/>
                </a:ln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latin typeface="Candara" pitchFamily="34" charset="0"/>
                <a:ea typeface="Malgun Gothic" pitchFamily="34" charset="-127"/>
                <a:cs typeface="Arial" pitchFamily="34" charset="0"/>
              </a:rPr>
              <a:t>I </a:t>
            </a:r>
            <a:r>
              <a:rPr lang="it-IT" b="1" u="sng" dirty="0" smtClean="0">
                <a:ln w="0">
                  <a:noFill/>
                </a:ln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latin typeface="Candara" pitchFamily="34" charset="0"/>
                <a:ea typeface="Malgun Gothic" pitchFamily="34" charset="-127"/>
                <a:cs typeface="Arial" pitchFamily="34" charset="0"/>
              </a:rPr>
              <a:t>Vantaggi</a:t>
            </a:r>
            <a:endParaRPr lang="it-IT" dirty="0"/>
          </a:p>
        </p:txBody>
      </p:sp>
      <p:pic>
        <p:nvPicPr>
          <p:cNvPr id="4" name="Picture 2" descr="Sirio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953573" y="95063"/>
            <a:ext cx="1019248" cy="4320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F2608-2DB5-4E90-BD4B-5C0BCD390594}" type="slidenum">
              <a:rPr lang="it-IT" smtClean="0"/>
              <a:pPr/>
              <a:t>37</a:t>
            </a:fld>
            <a:endParaRPr lang="it-IT"/>
          </a:p>
        </p:txBody>
      </p:sp>
      <p:sp>
        <p:nvSpPr>
          <p:cNvPr id="7" name="Segnaposto contenuto 6"/>
          <p:cNvSpPr>
            <a:spLocks noGrp="1"/>
          </p:cNvSpPr>
          <p:nvPr>
            <p:ph idx="1"/>
          </p:nvPr>
        </p:nvSpPr>
        <p:spPr>
          <a:xfrm>
            <a:off x="457200" y="1772816"/>
            <a:ext cx="8229600" cy="4968552"/>
          </a:xfrm>
        </p:spPr>
        <p:txBody>
          <a:bodyPr>
            <a:noAutofit/>
          </a:bodyPr>
          <a:lstStyle/>
          <a:p>
            <a:pPr lvl="0" algn="just">
              <a:lnSpc>
                <a:spcPct val="115000"/>
              </a:lnSpc>
              <a:buFont typeface="Symbol"/>
              <a:buChar char=""/>
            </a:pPr>
            <a:r>
              <a:rPr lang="it-IT" sz="2000" b="1" u="sng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Candara" pitchFamily="34" charset="0"/>
                <a:ea typeface="Calibri"/>
                <a:cs typeface="Times New Roman"/>
              </a:rPr>
              <a:t>CONTRIBUTO DEL DATORE DI LAVORO</a:t>
            </a:r>
            <a:r>
              <a:rPr lang="it-IT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Candara" pitchFamily="34" charset="0"/>
                <a:ea typeface="Calibri"/>
                <a:cs typeface="Times New Roman"/>
              </a:rPr>
              <a:t>: </a:t>
            </a:r>
            <a:r>
              <a:rPr lang="it-IT" sz="1800" b="1" dirty="0">
                <a:solidFill>
                  <a:srgbClr val="002060"/>
                </a:solidFill>
                <a:latin typeface="Candara" pitchFamily="34" charset="0"/>
                <a:ea typeface="Calibri"/>
                <a:cs typeface="Times New Roman"/>
              </a:rPr>
              <a:t>importante ricordare che </a:t>
            </a:r>
            <a:r>
              <a:rPr lang="it-IT" sz="1800" b="1" dirty="0" smtClean="0">
                <a:solidFill>
                  <a:srgbClr val="002060"/>
                </a:solidFill>
                <a:latin typeface="Candara" pitchFamily="34" charset="0"/>
                <a:ea typeface="Calibri"/>
                <a:cs typeface="Times New Roman"/>
              </a:rPr>
              <a:t>questo </a:t>
            </a:r>
            <a:r>
              <a:rPr lang="it-IT" sz="1800" b="1" dirty="0">
                <a:solidFill>
                  <a:srgbClr val="002060"/>
                </a:solidFill>
                <a:latin typeface="Candara" pitchFamily="34" charset="0"/>
                <a:ea typeface="Calibri"/>
                <a:cs typeface="Times New Roman"/>
              </a:rPr>
              <a:t>contributo rappresenta un “</a:t>
            </a:r>
            <a:r>
              <a:rPr lang="it-IT" sz="1800" b="1" u="sng" dirty="0">
                <a:solidFill>
                  <a:srgbClr val="002060"/>
                </a:solidFill>
                <a:latin typeface="Candara" pitchFamily="34" charset="0"/>
                <a:ea typeface="Calibri"/>
                <a:cs typeface="Times New Roman"/>
              </a:rPr>
              <a:t>Rendimento puro</a:t>
            </a:r>
            <a:r>
              <a:rPr lang="it-IT" sz="1800" b="1" dirty="0">
                <a:solidFill>
                  <a:srgbClr val="002060"/>
                </a:solidFill>
                <a:latin typeface="Candara" pitchFamily="34" charset="0"/>
                <a:ea typeface="Calibri"/>
                <a:cs typeface="Times New Roman"/>
              </a:rPr>
              <a:t>”.</a:t>
            </a:r>
            <a:endParaRPr lang="it-IT" sz="1200" dirty="0">
              <a:solidFill>
                <a:srgbClr val="002060"/>
              </a:solidFill>
              <a:latin typeface="Candara" pitchFamily="34" charset="0"/>
              <a:ea typeface="Calibri"/>
              <a:cs typeface="Times New Roman"/>
            </a:endParaRPr>
          </a:p>
          <a:p>
            <a:pPr marL="457200">
              <a:lnSpc>
                <a:spcPct val="115000"/>
              </a:lnSpc>
              <a:spcAft>
                <a:spcPts val="0"/>
              </a:spcAft>
            </a:pPr>
            <a:endParaRPr lang="it-IT" sz="1200" dirty="0">
              <a:solidFill>
                <a:srgbClr val="002060"/>
              </a:solidFill>
              <a:latin typeface="Candara" pitchFamily="34" charset="0"/>
              <a:ea typeface="Calibri"/>
              <a:cs typeface="Times New Roman"/>
            </a:endParaRPr>
          </a:p>
          <a:p>
            <a:pPr marL="114300" indent="0">
              <a:lnSpc>
                <a:spcPct val="115000"/>
              </a:lnSpc>
              <a:spcAft>
                <a:spcPts val="0"/>
              </a:spcAft>
              <a:buNone/>
            </a:pPr>
            <a:endParaRPr lang="it-IT" sz="1200" dirty="0">
              <a:solidFill>
                <a:srgbClr val="002060"/>
              </a:solidFill>
              <a:latin typeface="Candara" pitchFamily="34" charset="0"/>
              <a:ea typeface="Calibri"/>
              <a:cs typeface="Times New Roman"/>
            </a:endParaRPr>
          </a:p>
          <a:p>
            <a:pPr lvl="0" algn="just">
              <a:lnSpc>
                <a:spcPct val="115000"/>
              </a:lnSpc>
              <a:buFont typeface="Symbol"/>
              <a:buChar char=""/>
            </a:pPr>
            <a:r>
              <a:rPr lang="it-IT" sz="2000" b="1" u="sng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Candara" pitchFamily="34" charset="0"/>
                <a:ea typeface="Calibri"/>
                <a:cs typeface="Times New Roman"/>
              </a:rPr>
              <a:t>TASSAZIONE DEI </a:t>
            </a:r>
            <a:r>
              <a:rPr lang="it-IT" sz="2000" b="1" u="sng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Candara" pitchFamily="34" charset="0"/>
                <a:ea typeface="Calibri"/>
                <a:cs typeface="Times New Roman"/>
              </a:rPr>
              <a:t>RENDIMENTI:</a:t>
            </a:r>
            <a:r>
              <a:rPr lang="it-IT" sz="2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Candara" pitchFamily="34" charset="0"/>
                <a:ea typeface="Calibri"/>
                <a:cs typeface="Times New Roman"/>
              </a:rPr>
              <a:t> </a:t>
            </a:r>
            <a:r>
              <a:rPr lang="it-IT" sz="1800" b="1" dirty="0" smtClean="0">
                <a:solidFill>
                  <a:srgbClr val="002060"/>
                </a:solidFill>
                <a:latin typeface="Candara" pitchFamily="34" charset="0"/>
                <a:ea typeface="Calibri"/>
                <a:cs typeface="Times New Roman"/>
              </a:rPr>
              <a:t>agevolata </a:t>
            </a:r>
            <a:r>
              <a:rPr lang="it-IT" sz="1800" b="1" dirty="0">
                <a:solidFill>
                  <a:srgbClr val="002060"/>
                </a:solidFill>
                <a:latin typeface="Candara" pitchFamily="34" charset="0"/>
                <a:ea typeface="Calibri"/>
                <a:cs typeface="Times New Roman"/>
              </a:rPr>
              <a:t>con aliquota dell’11%, minore di quella prevista per gli investimenti di natura finanziaria che è pari al 20%. </a:t>
            </a:r>
            <a:endParaRPr lang="it-IT" sz="1200" dirty="0">
              <a:solidFill>
                <a:srgbClr val="002060"/>
              </a:solidFill>
              <a:latin typeface="Candara" pitchFamily="34" charset="0"/>
              <a:ea typeface="Calibri"/>
              <a:cs typeface="Times New Roman"/>
            </a:endParaRPr>
          </a:p>
          <a:p>
            <a:pPr marL="114300" indent="0">
              <a:lnSpc>
                <a:spcPct val="115000"/>
              </a:lnSpc>
              <a:spcAft>
                <a:spcPts val="0"/>
              </a:spcAft>
              <a:buNone/>
            </a:pPr>
            <a:endParaRPr lang="it-IT" sz="1200" dirty="0">
              <a:solidFill>
                <a:srgbClr val="002060"/>
              </a:solidFill>
              <a:latin typeface="Candara" pitchFamily="34" charset="0"/>
              <a:ea typeface="Calibri"/>
              <a:cs typeface="Times New Roman"/>
            </a:endParaRPr>
          </a:p>
          <a:p>
            <a:pPr marL="457200">
              <a:lnSpc>
                <a:spcPct val="115000"/>
              </a:lnSpc>
              <a:spcAft>
                <a:spcPts val="0"/>
              </a:spcAft>
            </a:pPr>
            <a:endParaRPr lang="it-IT" sz="1200" dirty="0">
              <a:solidFill>
                <a:srgbClr val="002060"/>
              </a:solidFill>
              <a:latin typeface="Candara" pitchFamily="34" charset="0"/>
              <a:ea typeface="Calibri"/>
              <a:cs typeface="Times New Roman"/>
            </a:endParaRPr>
          </a:p>
          <a:p>
            <a:pPr lvl="0" algn="just">
              <a:lnSpc>
                <a:spcPct val="115000"/>
              </a:lnSpc>
              <a:buFont typeface="Symbol"/>
              <a:buChar char=""/>
            </a:pPr>
            <a:r>
              <a:rPr lang="it-IT" sz="2000" b="1" u="sng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Candara" pitchFamily="34" charset="0"/>
                <a:ea typeface="Calibri"/>
                <a:cs typeface="Times New Roman"/>
              </a:rPr>
              <a:t>VANTAGGIO FISCALE:</a:t>
            </a:r>
            <a:r>
              <a:rPr lang="it-IT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Candara" pitchFamily="34" charset="0"/>
                <a:ea typeface="Calibri"/>
                <a:cs typeface="Times New Roman"/>
              </a:rPr>
              <a:t> </a:t>
            </a:r>
            <a:r>
              <a:rPr lang="it-IT" sz="1800" b="1" dirty="0">
                <a:solidFill>
                  <a:srgbClr val="002060"/>
                </a:solidFill>
                <a:latin typeface="Candara" pitchFamily="34" charset="0"/>
                <a:ea typeface="Calibri"/>
                <a:cs typeface="Times New Roman"/>
              </a:rPr>
              <a:t>i contributi versati sono </a:t>
            </a:r>
            <a:r>
              <a:rPr lang="it-IT" sz="1800" b="1" u="sng" dirty="0">
                <a:solidFill>
                  <a:srgbClr val="002060"/>
                </a:solidFill>
                <a:latin typeface="Candara" pitchFamily="34" charset="0"/>
                <a:ea typeface="Calibri"/>
                <a:cs typeface="Times New Roman"/>
              </a:rPr>
              <a:t>DEDOTTI</a:t>
            </a:r>
            <a:r>
              <a:rPr lang="it-IT" sz="1800" b="1" dirty="0">
                <a:solidFill>
                  <a:srgbClr val="002060"/>
                </a:solidFill>
                <a:latin typeface="Candara" pitchFamily="34" charset="0"/>
                <a:ea typeface="Calibri"/>
                <a:cs typeface="Times New Roman"/>
              </a:rPr>
              <a:t> dall’imponibile fiscale con un limite massimo pari alla cifra minima fra le seguenti:</a:t>
            </a:r>
            <a:endParaRPr lang="it-IT" sz="1200" dirty="0">
              <a:solidFill>
                <a:srgbClr val="002060"/>
              </a:solidFill>
              <a:latin typeface="Candara" pitchFamily="34" charset="0"/>
              <a:ea typeface="Calibri"/>
              <a:cs typeface="Times New Roman"/>
            </a:endParaRPr>
          </a:p>
          <a:p>
            <a:pPr marL="457200" algn="just">
              <a:lnSpc>
                <a:spcPct val="115000"/>
              </a:lnSpc>
              <a:spcAft>
                <a:spcPts val="0"/>
              </a:spcAft>
            </a:pPr>
            <a:endParaRPr lang="it-IT" sz="1200" dirty="0">
              <a:solidFill>
                <a:srgbClr val="002060"/>
              </a:solidFill>
              <a:latin typeface="Candara" pitchFamily="34" charset="0"/>
              <a:ea typeface="Calibri"/>
              <a:cs typeface="Times New Roman"/>
            </a:endParaRPr>
          </a:p>
          <a:p>
            <a:pPr lvl="1" algn="just">
              <a:lnSpc>
                <a:spcPct val="115000"/>
              </a:lnSpc>
              <a:buFont typeface="Courier New"/>
              <a:buChar char="o"/>
            </a:pPr>
            <a:r>
              <a:rPr lang="it-IT" sz="1600" b="1" dirty="0">
                <a:solidFill>
                  <a:srgbClr val="002060"/>
                </a:solidFill>
                <a:latin typeface="Candara" pitchFamily="34" charset="0"/>
                <a:ea typeface="Calibri"/>
                <a:cs typeface="Times New Roman"/>
              </a:rPr>
              <a:t>euro 5.164,57 annui</a:t>
            </a:r>
            <a:r>
              <a:rPr lang="it-IT" sz="1600" dirty="0">
                <a:solidFill>
                  <a:srgbClr val="002060"/>
                </a:solidFill>
                <a:latin typeface="Candara" pitchFamily="34" charset="0"/>
                <a:ea typeface="Calibri"/>
                <a:cs typeface="Times New Roman"/>
              </a:rPr>
              <a:t>;</a:t>
            </a:r>
            <a:endParaRPr lang="it-IT" sz="1200" dirty="0">
              <a:solidFill>
                <a:srgbClr val="002060"/>
              </a:solidFill>
              <a:latin typeface="Candara" pitchFamily="34" charset="0"/>
              <a:ea typeface="Calibri"/>
              <a:cs typeface="Times New Roman"/>
            </a:endParaRPr>
          </a:p>
          <a:p>
            <a:pPr lvl="1" algn="just">
              <a:lnSpc>
                <a:spcPct val="115000"/>
              </a:lnSpc>
              <a:buFont typeface="Courier New"/>
              <a:buChar char="o"/>
            </a:pPr>
            <a:r>
              <a:rPr lang="it-IT" sz="1600" b="1" dirty="0">
                <a:solidFill>
                  <a:srgbClr val="002060"/>
                </a:solidFill>
                <a:latin typeface="Candara" pitchFamily="34" charset="0"/>
                <a:ea typeface="Calibri"/>
                <a:cs typeface="Times New Roman"/>
              </a:rPr>
              <a:t>12% del salario annuo lordo</a:t>
            </a:r>
            <a:r>
              <a:rPr lang="it-IT" sz="1600" dirty="0">
                <a:solidFill>
                  <a:srgbClr val="002060"/>
                </a:solidFill>
                <a:latin typeface="Candara" pitchFamily="34" charset="0"/>
                <a:ea typeface="Calibri"/>
                <a:cs typeface="Times New Roman"/>
              </a:rPr>
              <a:t>;</a:t>
            </a:r>
            <a:endParaRPr lang="it-IT" sz="1200" dirty="0">
              <a:solidFill>
                <a:srgbClr val="002060"/>
              </a:solidFill>
              <a:latin typeface="Candara" pitchFamily="34" charset="0"/>
              <a:ea typeface="Calibri"/>
              <a:cs typeface="Times New Roman"/>
            </a:endParaRPr>
          </a:p>
          <a:p>
            <a:pPr lvl="1" algn="just">
              <a:lnSpc>
                <a:spcPct val="115000"/>
              </a:lnSpc>
              <a:spcAft>
                <a:spcPts val="1000"/>
              </a:spcAft>
              <a:buFont typeface="Courier New"/>
              <a:buChar char="o"/>
            </a:pPr>
            <a:r>
              <a:rPr lang="it-IT" sz="1600" b="1" dirty="0">
                <a:solidFill>
                  <a:srgbClr val="002060"/>
                </a:solidFill>
                <a:latin typeface="Candara" pitchFamily="34" charset="0"/>
                <a:ea typeface="Calibri"/>
                <a:cs typeface="Times New Roman"/>
              </a:rPr>
              <a:t>il doppio del TFR versato al Fondo</a:t>
            </a:r>
            <a:r>
              <a:rPr lang="it-IT" sz="1600" dirty="0" smtClean="0">
                <a:solidFill>
                  <a:srgbClr val="002060"/>
                </a:solidFill>
                <a:latin typeface="Candara" pitchFamily="34" charset="0"/>
                <a:ea typeface="Calibri"/>
                <a:cs typeface="Times New Roman"/>
              </a:rPr>
              <a:t>.</a:t>
            </a:r>
            <a:endParaRPr lang="it-IT" sz="1200" dirty="0">
              <a:solidFill>
                <a:srgbClr val="002060"/>
              </a:solidFill>
              <a:latin typeface="Candara" pitchFamily="34" charset="0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243780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it-IT" sz="3200" b="1" u="sng" dirty="0">
                <a:ln w="0">
                  <a:noFill/>
                </a:ln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latin typeface="Candara" pitchFamily="34" charset="0"/>
                <a:ea typeface="Malgun Gothic" pitchFamily="34" charset="-127"/>
                <a:cs typeface="Arial" pitchFamily="34" charset="0"/>
              </a:rPr>
              <a:t>Mettiamo in cifre quanto detto</a:t>
            </a:r>
          </a:p>
        </p:txBody>
      </p:sp>
      <p:sp>
        <p:nvSpPr>
          <p:cNvPr id="46082" name="Segnaposto numero diapositiva 5"/>
          <p:cNvSpPr>
            <a:spLocks noGrp="1"/>
          </p:cNvSpPr>
          <p:nvPr>
            <p:ph type="sldNum" sz="quarter" idx="10"/>
          </p:nvPr>
        </p:nvSpPr>
        <p:spPr>
          <a:xfrm>
            <a:off x="8496300" y="6453188"/>
            <a:ext cx="647700" cy="260350"/>
          </a:xfrm>
          <a:noFill/>
        </p:spPr>
        <p:txBody>
          <a:bodyPr/>
          <a:lstStyle/>
          <a:p>
            <a:fld id="{22863060-F5D5-42A6-A6E1-ED4BDC183A18}" type="slidenum">
              <a:rPr lang="it-IT" smtClean="0"/>
              <a:pPr/>
              <a:t>38</a:t>
            </a:fld>
            <a:endParaRPr lang="it-IT" smtClean="0"/>
          </a:p>
        </p:txBody>
      </p:sp>
      <p:graphicFrame>
        <p:nvGraphicFramePr>
          <p:cNvPr id="12" name="Tabella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888664750"/>
              </p:ext>
            </p:extLst>
          </p:nvPr>
        </p:nvGraphicFramePr>
        <p:xfrm>
          <a:off x="900113" y="2284224"/>
          <a:ext cx="7416824" cy="4241120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2376264"/>
                <a:gridCol w="1656184"/>
                <a:gridCol w="1728192"/>
                <a:gridCol w="1656184"/>
              </a:tblGrid>
              <a:tr h="858971"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>
                          <a:latin typeface="Candara" pitchFamily="34" charset="0"/>
                        </a:rPr>
                        <a:t>Contributi annui</a:t>
                      </a:r>
                    </a:p>
                  </a:txBody>
                  <a:tcPr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>
                          <a:latin typeface="Candara" pitchFamily="34" charset="0"/>
                        </a:rPr>
                        <a:t>Versati </a:t>
                      </a:r>
                      <a:r>
                        <a:rPr lang="it-IT" baseline="0" dirty="0" smtClean="0">
                          <a:latin typeface="Candara" pitchFamily="34" charset="0"/>
                        </a:rPr>
                        <a:t>al fondo</a:t>
                      </a:r>
                      <a:endParaRPr lang="it-IT" baseline="30000" dirty="0">
                        <a:latin typeface="Candara" pitchFamily="34" charset="0"/>
                      </a:endParaRPr>
                    </a:p>
                  </a:txBody>
                  <a:tcPr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600" dirty="0" smtClean="0"/>
                        <a:t>Destinati</a:t>
                      </a:r>
                      <a:r>
                        <a:rPr lang="it-IT" sz="1600" baseline="0" dirty="0" smtClean="0"/>
                        <a:t> al fondo (28,94%) </a:t>
                      </a:r>
                      <a:r>
                        <a:rPr lang="it-IT" sz="1800" baseline="30000" dirty="0" smtClean="0"/>
                        <a:t>(1)</a:t>
                      </a:r>
                      <a:endParaRPr lang="it-IT" baseline="30000" dirty="0" smtClean="0"/>
                    </a:p>
                  </a:txBody>
                  <a:tcPr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dirty="0" smtClean="0"/>
                        <a:t>TFR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dirty="0" smtClean="0"/>
                        <a:t>(71,06%) </a:t>
                      </a:r>
                      <a:r>
                        <a:rPr lang="it-IT" sz="1800" baseline="30000" dirty="0" smtClean="0"/>
                        <a:t>(2)</a:t>
                      </a:r>
                      <a:endParaRPr lang="it-IT" baseline="30000" dirty="0" smtClean="0"/>
                    </a:p>
                  </a:txBody>
                  <a:tcPr anchor="ctr">
                    <a:solidFill>
                      <a:srgbClr val="00B0F0"/>
                    </a:solidFill>
                  </a:tcPr>
                </a:tc>
              </a:tr>
              <a:tr h="518595">
                <a:tc>
                  <a:txBody>
                    <a:bodyPr/>
                    <a:lstStyle/>
                    <a:p>
                      <a:r>
                        <a:rPr lang="it-IT" dirty="0" smtClean="0">
                          <a:solidFill>
                            <a:srgbClr val="002060"/>
                          </a:solidFill>
                          <a:latin typeface="Candara" pitchFamily="34" charset="0"/>
                        </a:rPr>
                        <a:t>1% lavoratore</a:t>
                      </a:r>
                      <a:endParaRPr lang="it-IT" dirty="0">
                        <a:solidFill>
                          <a:srgbClr val="002060"/>
                        </a:solidFill>
                        <a:latin typeface="Candara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>
                          <a:solidFill>
                            <a:srgbClr val="002060"/>
                          </a:solidFill>
                          <a:latin typeface="Candara" pitchFamily="34" charset="0"/>
                        </a:rPr>
                        <a:t>€</a:t>
                      </a:r>
                      <a:r>
                        <a:rPr lang="it-IT" baseline="0" dirty="0" smtClean="0">
                          <a:solidFill>
                            <a:srgbClr val="002060"/>
                          </a:solidFill>
                          <a:latin typeface="Candara" pitchFamily="34" charset="0"/>
                        </a:rPr>
                        <a:t> 272,59</a:t>
                      </a:r>
                      <a:endParaRPr lang="it-IT" dirty="0">
                        <a:solidFill>
                          <a:srgbClr val="002060"/>
                        </a:solidFill>
                        <a:latin typeface="Candara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b="1" dirty="0" smtClean="0"/>
                        <a:t>-</a:t>
                      </a:r>
                      <a:endParaRPr lang="it-IT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b="1" dirty="0" smtClean="0"/>
                        <a:t>-</a:t>
                      </a:r>
                      <a:endParaRPr lang="it-IT" dirty="0"/>
                    </a:p>
                  </a:txBody>
                  <a:tcPr anchor="ctr"/>
                </a:tc>
              </a:tr>
              <a:tr h="518595">
                <a:tc>
                  <a:txBody>
                    <a:bodyPr/>
                    <a:lstStyle/>
                    <a:p>
                      <a:r>
                        <a:rPr lang="it-IT" dirty="0" smtClean="0">
                          <a:solidFill>
                            <a:srgbClr val="3333CC"/>
                          </a:solidFill>
                          <a:latin typeface="Candara" pitchFamily="34" charset="0"/>
                        </a:rPr>
                        <a:t>1%</a:t>
                      </a:r>
                      <a:r>
                        <a:rPr lang="it-IT" baseline="0" dirty="0" smtClean="0">
                          <a:solidFill>
                            <a:srgbClr val="3333CC"/>
                          </a:solidFill>
                          <a:latin typeface="Candara" pitchFamily="34" charset="0"/>
                        </a:rPr>
                        <a:t> datore</a:t>
                      </a:r>
                      <a:endParaRPr lang="it-IT" dirty="0">
                        <a:solidFill>
                          <a:srgbClr val="3333CC"/>
                        </a:solidFill>
                        <a:latin typeface="Candara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>
                          <a:solidFill>
                            <a:srgbClr val="3333CC"/>
                          </a:solidFill>
                          <a:latin typeface="Candara" pitchFamily="34" charset="0"/>
                        </a:rPr>
                        <a:t>€</a:t>
                      </a:r>
                      <a:r>
                        <a:rPr lang="it-IT" baseline="0" dirty="0" smtClean="0">
                          <a:solidFill>
                            <a:srgbClr val="3333CC"/>
                          </a:solidFill>
                          <a:latin typeface="Candara" pitchFamily="34" charset="0"/>
                        </a:rPr>
                        <a:t> 272,59</a:t>
                      </a:r>
                      <a:endParaRPr lang="it-IT" dirty="0">
                        <a:solidFill>
                          <a:srgbClr val="3333CC"/>
                        </a:solidFill>
                        <a:latin typeface="Candara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b="1" dirty="0" smtClean="0"/>
                        <a:t>-</a:t>
                      </a:r>
                      <a:endParaRPr lang="it-IT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b="1" dirty="0" smtClean="0"/>
                        <a:t>-</a:t>
                      </a:r>
                      <a:endParaRPr lang="it-IT" dirty="0"/>
                    </a:p>
                  </a:txBody>
                  <a:tcPr anchor="ctr"/>
                </a:tc>
              </a:tr>
              <a:tr h="518595">
                <a:tc>
                  <a:txBody>
                    <a:bodyPr/>
                    <a:lstStyle/>
                    <a:p>
                      <a:r>
                        <a:rPr lang="it-IT" dirty="0" smtClean="0">
                          <a:solidFill>
                            <a:srgbClr val="002060"/>
                          </a:solidFill>
                          <a:latin typeface="Candara" pitchFamily="34" charset="0"/>
                        </a:rPr>
                        <a:t>TFR  (2% e </a:t>
                      </a:r>
                      <a:r>
                        <a:rPr lang="it-IT" baseline="0" dirty="0" smtClean="0">
                          <a:solidFill>
                            <a:srgbClr val="002060"/>
                          </a:solidFill>
                          <a:latin typeface="Candara" pitchFamily="34" charset="0"/>
                        </a:rPr>
                        <a:t>4,91%)</a:t>
                      </a:r>
                      <a:endParaRPr lang="it-IT" dirty="0">
                        <a:solidFill>
                          <a:srgbClr val="002060"/>
                        </a:solidFill>
                        <a:latin typeface="Candara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b="1" dirty="0" smtClean="0">
                          <a:solidFill>
                            <a:srgbClr val="002060"/>
                          </a:solidFill>
                          <a:latin typeface="Candara" pitchFamily="34" charset="0"/>
                        </a:rPr>
                        <a:t>-</a:t>
                      </a:r>
                      <a:endParaRPr lang="it-IT" dirty="0">
                        <a:solidFill>
                          <a:srgbClr val="002060"/>
                        </a:solidFill>
                        <a:latin typeface="Candara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>
                          <a:solidFill>
                            <a:srgbClr val="002060"/>
                          </a:solidFill>
                        </a:rPr>
                        <a:t>€ 545,18</a:t>
                      </a:r>
                      <a:endParaRPr lang="it-IT" dirty="0">
                        <a:solidFill>
                          <a:srgbClr val="00206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dirty="0" smtClean="0">
                          <a:solidFill>
                            <a:srgbClr val="002060"/>
                          </a:solidFill>
                        </a:rPr>
                        <a:t> € 1.338,44</a:t>
                      </a:r>
                      <a:endParaRPr lang="it-IT" dirty="0">
                        <a:solidFill>
                          <a:srgbClr val="002060"/>
                        </a:solidFill>
                      </a:endParaRPr>
                    </a:p>
                  </a:txBody>
                  <a:tcPr anchor="ctr"/>
                </a:tc>
              </a:tr>
              <a:tr h="518595">
                <a:tc>
                  <a:txBody>
                    <a:bodyPr/>
                    <a:lstStyle/>
                    <a:p>
                      <a:r>
                        <a:rPr lang="it-IT" dirty="0" smtClean="0">
                          <a:solidFill>
                            <a:srgbClr val="3333CC"/>
                          </a:solidFill>
                          <a:latin typeface="Candara" pitchFamily="34" charset="0"/>
                        </a:rPr>
                        <a:t>1,5% aggiuntivo </a:t>
                      </a:r>
                      <a:endParaRPr lang="it-IT" dirty="0">
                        <a:solidFill>
                          <a:srgbClr val="3333CC"/>
                        </a:solidFill>
                        <a:latin typeface="Candara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b="1" dirty="0" smtClean="0">
                          <a:latin typeface="Candara" pitchFamily="34" charset="0"/>
                        </a:rPr>
                        <a:t>-</a:t>
                      </a:r>
                      <a:endParaRPr lang="it-IT" dirty="0">
                        <a:latin typeface="Candara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it-IT" sz="1800" kern="1200" dirty="0" smtClean="0">
                          <a:solidFill>
                            <a:srgbClr val="3333CC"/>
                          </a:solidFill>
                          <a:latin typeface="+mn-lt"/>
                          <a:ea typeface="+mn-ea"/>
                          <a:cs typeface="+mn-cs"/>
                        </a:rPr>
                        <a:t>-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b="1" dirty="0" smtClean="0"/>
                        <a:t>-</a:t>
                      </a:r>
                      <a:endParaRPr lang="it-IT" dirty="0"/>
                    </a:p>
                  </a:txBody>
                  <a:tcPr anchor="ctr"/>
                </a:tc>
              </a:tr>
              <a:tr h="518595">
                <a:tc>
                  <a:txBody>
                    <a:bodyPr/>
                    <a:lstStyle/>
                    <a:p>
                      <a:pPr algn="r"/>
                      <a:r>
                        <a:rPr lang="it-IT" b="1" dirty="0" smtClean="0">
                          <a:solidFill>
                            <a:srgbClr val="002060"/>
                          </a:solidFill>
                          <a:latin typeface="Candara" pitchFamily="34" charset="0"/>
                        </a:rPr>
                        <a:t>Totale</a:t>
                      </a:r>
                      <a:r>
                        <a:rPr lang="it-IT" b="1" baseline="0" dirty="0" smtClean="0">
                          <a:solidFill>
                            <a:srgbClr val="002060"/>
                          </a:solidFill>
                          <a:latin typeface="Candara" pitchFamily="34" charset="0"/>
                        </a:rPr>
                        <a:t> annuo</a:t>
                      </a:r>
                      <a:endParaRPr lang="it-IT" b="1" dirty="0">
                        <a:solidFill>
                          <a:srgbClr val="002060"/>
                        </a:solidFill>
                        <a:latin typeface="Candara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b="1" dirty="0" smtClean="0">
                          <a:solidFill>
                            <a:srgbClr val="002060"/>
                          </a:solidFill>
                          <a:latin typeface="Candara" pitchFamily="34" charset="0"/>
                        </a:rPr>
                        <a:t>€ 545,18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b="1" dirty="0" smtClean="0">
                          <a:solidFill>
                            <a:srgbClr val="002060"/>
                          </a:solidFill>
                        </a:rPr>
                        <a:t>€ 545,18</a:t>
                      </a:r>
                      <a:endParaRPr lang="it-IT" dirty="0">
                        <a:solidFill>
                          <a:srgbClr val="00206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b="1" dirty="0" smtClean="0">
                          <a:solidFill>
                            <a:srgbClr val="002060"/>
                          </a:solidFill>
                        </a:rPr>
                        <a:t> € 1.338,44</a:t>
                      </a:r>
                    </a:p>
                  </a:txBody>
                  <a:tcPr anchor="ctr"/>
                </a:tc>
              </a:tr>
              <a:tr h="413380">
                <a:tc gridSpan="4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i="1" baseline="30000" dirty="0" smtClean="0">
                          <a:solidFill>
                            <a:srgbClr val="002060"/>
                          </a:solidFill>
                          <a:latin typeface="Candara" pitchFamily="34" charset="0"/>
                        </a:rPr>
                        <a:t>(1)</a:t>
                      </a:r>
                      <a:r>
                        <a:rPr lang="it-IT" sz="1400" i="1" baseline="0" dirty="0" smtClean="0">
                          <a:solidFill>
                            <a:srgbClr val="002060"/>
                          </a:solidFill>
                          <a:latin typeface="Candara" pitchFamily="34" charset="0"/>
                        </a:rPr>
                        <a:t> Gestito e rivalutato dall’Inps con i rendimenti annui del fondo.</a:t>
                      </a:r>
                      <a:endParaRPr lang="it-IT" sz="1400" i="1" baseline="30000" dirty="0" smtClean="0">
                        <a:solidFill>
                          <a:srgbClr val="002060"/>
                        </a:solidFill>
                        <a:latin typeface="Candara" pitchFamily="34" charset="0"/>
                      </a:endParaRPr>
                    </a:p>
                  </a:txBody>
                  <a:tcPr anchor="b"/>
                </a:tc>
                <a:tc hMerge="1">
                  <a:txBody>
                    <a:bodyPr/>
                    <a:lstStyle/>
                    <a:p>
                      <a:endParaRPr lang="it-IT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it-IT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it-IT" dirty="0"/>
                    </a:p>
                  </a:txBody>
                  <a:tcPr anchor="ctr"/>
                </a:tc>
              </a:tr>
              <a:tr h="375794">
                <a:tc gridSpan="4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i="1" baseline="30000" dirty="0" smtClean="0">
                          <a:solidFill>
                            <a:srgbClr val="002060"/>
                          </a:solidFill>
                          <a:latin typeface="Candara" pitchFamily="34" charset="0"/>
                        </a:rPr>
                        <a:t>(2)</a:t>
                      </a:r>
                      <a:r>
                        <a:rPr lang="it-IT" sz="1400" i="1" baseline="0" dirty="0" smtClean="0">
                          <a:solidFill>
                            <a:srgbClr val="002060"/>
                          </a:solidFill>
                          <a:latin typeface="Candara" pitchFamily="34" charset="0"/>
                        </a:rPr>
                        <a:t> Rivalutato ai sensi dell’art. 2120 dall’Inps.</a:t>
                      </a:r>
                      <a:endParaRPr lang="it-IT" sz="1400" i="1" baseline="30000" dirty="0" smtClean="0">
                        <a:solidFill>
                          <a:srgbClr val="002060"/>
                        </a:solidFill>
                        <a:latin typeface="Candara" pitchFamily="34" charset="0"/>
                      </a:endParaRPr>
                    </a:p>
                  </a:txBody>
                  <a:tcPr anchor="b"/>
                </a:tc>
                <a:tc hMerge="1">
                  <a:txBody>
                    <a:bodyPr/>
                    <a:lstStyle/>
                    <a:p>
                      <a:endParaRPr lang="it-IT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it-IT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it-IT" dirty="0"/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46124" name="CasellaDiTesto 14"/>
          <p:cNvSpPr txBox="1">
            <a:spLocks noChangeArrowheads="1"/>
          </p:cNvSpPr>
          <p:nvPr/>
        </p:nvSpPr>
        <p:spPr bwMode="auto">
          <a:xfrm>
            <a:off x="827088" y="1125538"/>
            <a:ext cx="7345362" cy="1046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 sz="2200" dirty="0">
                <a:solidFill>
                  <a:srgbClr val="002060"/>
                </a:solidFill>
                <a:latin typeface="Candara" pitchFamily="34" charset="0"/>
              </a:rPr>
              <a:t>Dipendente in servizio </a:t>
            </a:r>
            <a:r>
              <a:rPr lang="it-IT" sz="2200" b="1" i="1" dirty="0">
                <a:solidFill>
                  <a:srgbClr val="0000FF"/>
                </a:solidFill>
                <a:latin typeface="Candara" pitchFamily="34" charset="0"/>
              </a:rPr>
              <a:t>al 31 dicembre 2000 </a:t>
            </a:r>
            <a:r>
              <a:rPr lang="it-IT" sz="2200" dirty="0">
                <a:solidFill>
                  <a:srgbClr val="002060"/>
                </a:solidFill>
                <a:latin typeface="Candara" pitchFamily="34" charset="0"/>
              </a:rPr>
              <a:t>inquadrato nella categoria C3 del CCNL EPNE</a:t>
            </a:r>
            <a:r>
              <a:rPr lang="it-IT" sz="2200" b="1" dirty="0">
                <a:solidFill>
                  <a:srgbClr val="002060"/>
                </a:solidFill>
                <a:latin typeface="Candara" pitchFamily="34" charset="0"/>
              </a:rPr>
              <a:t/>
            </a:r>
            <a:br>
              <a:rPr lang="it-IT" sz="2200" b="1" dirty="0">
                <a:solidFill>
                  <a:srgbClr val="002060"/>
                </a:solidFill>
                <a:latin typeface="Candara" pitchFamily="34" charset="0"/>
              </a:rPr>
            </a:br>
            <a:r>
              <a:rPr lang="it-IT" b="1" i="1" dirty="0">
                <a:solidFill>
                  <a:srgbClr val="002060"/>
                </a:solidFill>
                <a:latin typeface="Candara" pitchFamily="34" charset="0"/>
              </a:rPr>
              <a:t>Tabellare + 13^ + </a:t>
            </a:r>
            <a:r>
              <a:rPr lang="it-IT" b="1" i="1" dirty="0" err="1">
                <a:solidFill>
                  <a:srgbClr val="002060"/>
                </a:solidFill>
                <a:latin typeface="Candara" pitchFamily="34" charset="0"/>
              </a:rPr>
              <a:t>Ind</a:t>
            </a:r>
            <a:r>
              <a:rPr lang="it-IT" b="1" i="1" dirty="0">
                <a:solidFill>
                  <a:srgbClr val="002060"/>
                </a:solidFill>
                <a:latin typeface="Candara" pitchFamily="34" charset="0"/>
              </a:rPr>
              <a:t>. Ente =</a:t>
            </a:r>
            <a:r>
              <a:rPr lang="it-IT" i="1" dirty="0">
                <a:solidFill>
                  <a:srgbClr val="002060"/>
                </a:solidFill>
                <a:latin typeface="Candara" pitchFamily="34" charset="0"/>
              </a:rPr>
              <a:t> </a:t>
            </a:r>
            <a:r>
              <a:rPr lang="it-IT" b="1" i="1" dirty="0">
                <a:solidFill>
                  <a:srgbClr val="002060"/>
                </a:solidFill>
                <a:latin typeface="Candara" pitchFamily="34" charset="0"/>
              </a:rPr>
              <a:t>€ </a:t>
            </a:r>
            <a:r>
              <a:rPr lang="it-IT" b="1" i="1" dirty="0" smtClean="0">
                <a:solidFill>
                  <a:srgbClr val="002060"/>
                </a:solidFill>
                <a:latin typeface="Candara" pitchFamily="34" charset="0"/>
              </a:rPr>
              <a:t>27.259,38   (+ eventuale RIA)</a:t>
            </a:r>
            <a:r>
              <a:rPr lang="it-IT" dirty="0" smtClean="0">
                <a:solidFill>
                  <a:srgbClr val="002060"/>
                </a:solidFill>
                <a:latin typeface="Candara" pitchFamily="34" charset="0"/>
              </a:rPr>
              <a:t> </a:t>
            </a:r>
            <a:endParaRPr lang="it-IT" dirty="0">
              <a:solidFill>
                <a:srgbClr val="002060"/>
              </a:solidFill>
              <a:latin typeface="Candara" pitchFamily="34" charset="0"/>
            </a:endParaRPr>
          </a:p>
        </p:txBody>
      </p:sp>
      <p:pic>
        <p:nvPicPr>
          <p:cNvPr id="6" name="Picture 2" descr="Sirio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953375" y="95250"/>
            <a:ext cx="1019175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1750019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Titolo 1"/>
          <p:cNvSpPr>
            <a:spLocks noGrp="1"/>
          </p:cNvSpPr>
          <p:nvPr>
            <p:ph type="title"/>
          </p:nvPr>
        </p:nvSpPr>
        <p:spPr>
          <a:xfrm>
            <a:off x="468313" y="476250"/>
            <a:ext cx="8229600" cy="936625"/>
          </a:xfrm>
        </p:spPr>
        <p:txBody>
          <a:bodyPr/>
          <a:lstStyle/>
          <a:p>
            <a:pPr eaLnBrk="1" hangingPunct="1"/>
            <a:r>
              <a:rPr lang="it-IT" sz="3200" b="1" u="sng" dirty="0">
                <a:ln w="0">
                  <a:noFill/>
                </a:ln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latin typeface="Candara" pitchFamily="34" charset="0"/>
                <a:ea typeface="Malgun Gothic" pitchFamily="34" charset="-127"/>
                <a:cs typeface="Arial" pitchFamily="34" charset="0"/>
              </a:rPr>
              <a:t>Quanto si guadagna?</a:t>
            </a:r>
          </a:p>
        </p:txBody>
      </p:sp>
      <p:sp>
        <p:nvSpPr>
          <p:cNvPr id="47106" name="Segnaposto numero diapositiva 5"/>
          <p:cNvSpPr>
            <a:spLocks noGrp="1"/>
          </p:cNvSpPr>
          <p:nvPr>
            <p:ph type="sldNum" sz="quarter" idx="10"/>
          </p:nvPr>
        </p:nvSpPr>
        <p:spPr>
          <a:xfrm>
            <a:off x="8496300" y="6453188"/>
            <a:ext cx="647700" cy="260350"/>
          </a:xfrm>
          <a:noFill/>
        </p:spPr>
        <p:txBody>
          <a:bodyPr/>
          <a:lstStyle/>
          <a:p>
            <a:fld id="{5CB1FBF6-3469-4FFF-AEBD-F428C3E17BD9}" type="slidenum">
              <a:rPr lang="it-IT" smtClean="0"/>
              <a:pPr/>
              <a:t>39</a:t>
            </a:fld>
            <a:endParaRPr lang="it-IT" smtClean="0"/>
          </a:p>
        </p:txBody>
      </p:sp>
      <p:graphicFrame>
        <p:nvGraphicFramePr>
          <p:cNvPr id="12" name="Tabella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433964912"/>
              </p:ext>
            </p:extLst>
          </p:nvPr>
        </p:nvGraphicFramePr>
        <p:xfrm>
          <a:off x="900113" y="1628775"/>
          <a:ext cx="7417344" cy="4248472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2376431"/>
                <a:gridCol w="1656300"/>
                <a:gridCol w="1728313"/>
                <a:gridCol w="1656300"/>
              </a:tblGrid>
              <a:tr h="757698"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>
                          <a:latin typeface="Candara" pitchFamily="34" charset="0"/>
                        </a:rPr>
                        <a:t>Contributi annui</a:t>
                      </a:r>
                    </a:p>
                  </a:txBody>
                  <a:tcPr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dirty="0" smtClean="0">
                          <a:latin typeface="Candara" pitchFamily="34" charset="0"/>
                        </a:rPr>
                        <a:t>Versati dal datore</a:t>
                      </a:r>
                      <a:endParaRPr lang="it-IT" baseline="30000" dirty="0" smtClean="0">
                        <a:latin typeface="Candara" pitchFamily="34" charset="0"/>
                      </a:endParaRPr>
                    </a:p>
                  </a:txBody>
                  <a:tcPr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dirty="0" smtClean="0">
                          <a:latin typeface="Candara" pitchFamily="34" charset="0"/>
                        </a:rPr>
                        <a:t>Versati dal lavoratore</a:t>
                      </a:r>
                      <a:endParaRPr lang="it-IT" baseline="30000" dirty="0" smtClean="0">
                        <a:latin typeface="Candara" pitchFamily="34" charset="0"/>
                      </a:endParaRPr>
                    </a:p>
                  </a:txBody>
                  <a:tcPr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dirty="0" smtClean="0">
                          <a:latin typeface="Candara" pitchFamily="34" charset="0"/>
                        </a:rPr>
                        <a:t>TFR</a:t>
                      </a:r>
                      <a:endParaRPr lang="it-IT" baseline="30000" dirty="0" smtClean="0">
                        <a:latin typeface="Candara" pitchFamily="34" charset="0"/>
                      </a:endParaRPr>
                    </a:p>
                  </a:txBody>
                  <a:tcPr anchor="ctr">
                    <a:solidFill>
                      <a:srgbClr val="00B0F0"/>
                    </a:solidFill>
                  </a:tcPr>
                </a:tc>
              </a:tr>
              <a:tr h="522810">
                <a:tc>
                  <a:txBody>
                    <a:bodyPr/>
                    <a:lstStyle/>
                    <a:p>
                      <a:r>
                        <a:rPr lang="it-IT" dirty="0" smtClean="0">
                          <a:solidFill>
                            <a:srgbClr val="3333CC"/>
                          </a:solidFill>
                          <a:latin typeface="Candara" pitchFamily="34" charset="0"/>
                        </a:rPr>
                        <a:t>1%</a:t>
                      </a:r>
                      <a:r>
                        <a:rPr lang="it-IT" baseline="0" dirty="0" smtClean="0">
                          <a:solidFill>
                            <a:srgbClr val="3333CC"/>
                          </a:solidFill>
                          <a:latin typeface="Candara" pitchFamily="34" charset="0"/>
                        </a:rPr>
                        <a:t> datore</a:t>
                      </a:r>
                      <a:endParaRPr lang="it-IT" dirty="0">
                        <a:solidFill>
                          <a:srgbClr val="3333CC"/>
                        </a:solidFill>
                        <a:latin typeface="Candara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>
                          <a:solidFill>
                            <a:srgbClr val="3333CC"/>
                          </a:solidFill>
                          <a:latin typeface="Candara" pitchFamily="34" charset="0"/>
                        </a:rPr>
                        <a:t>€</a:t>
                      </a:r>
                      <a:r>
                        <a:rPr lang="it-IT" baseline="0" dirty="0" smtClean="0">
                          <a:solidFill>
                            <a:srgbClr val="3333CC"/>
                          </a:solidFill>
                          <a:latin typeface="Candara" pitchFamily="34" charset="0"/>
                        </a:rPr>
                        <a:t> 272,59</a:t>
                      </a:r>
                      <a:endParaRPr lang="it-IT" dirty="0">
                        <a:solidFill>
                          <a:srgbClr val="3333CC"/>
                        </a:solidFill>
                        <a:latin typeface="Candara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b="1" dirty="0" smtClean="0">
                          <a:latin typeface="Candara" pitchFamily="34" charset="0"/>
                        </a:rPr>
                        <a:t>-</a:t>
                      </a:r>
                      <a:endParaRPr lang="it-IT" dirty="0">
                        <a:latin typeface="Candara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b="1" dirty="0" smtClean="0">
                          <a:latin typeface="Candara" pitchFamily="34" charset="0"/>
                        </a:rPr>
                        <a:t>-</a:t>
                      </a:r>
                      <a:endParaRPr lang="it-IT" dirty="0">
                        <a:latin typeface="Candara" pitchFamily="34" charset="0"/>
                      </a:endParaRPr>
                    </a:p>
                  </a:txBody>
                  <a:tcPr anchor="ctr"/>
                </a:tc>
              </a:tr>
              <a:tr h="522810">
                <a:tc>
                  <a:txBody>
                    <a:bodyPr/>
                    <a:lstStyle/>
                    <a:p>
                      <a:r>
                        <a:rPr lang="it-IT" dirty="0" smtClean="0">
                          <a:solidFill>
                            <a:srgbClr val="3333CC"/>
                          </a:solidFill>
                          <a:latin typeface="Candara" pitchFamily="34" charset="0"/>
                        </a:rPr>
                        <a:t>1,5% aggiuntivo </a:t>
                      </a:r>
                      <a:endParaRPr lang="it-IT" dirty="0">
                        <a:solidFill>
                          <a:srgbClr val="3333CC"/>
                        </a:solidFill>
                        <a:latin typeface="Candara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800" kern="1200" dirty="0" smtClean="0">
                          <a:solidFill>
                            <a:srgbClr val="3333CC"/>
                          </a:solidFill>
                          <a:latin typeface="Candara" pitchFamily="34" charset="0"/>
                          <a:ea typeface="+mn-ea"/>
                          <a:cs typeface="+mn-cs"/>
                        </a:rPr>
                        <a:t>-</a:t>
                      </a:r>
                      <a:endParaRPr lang="it-IT" dirty="0">
                        <a:solidFill>
                          <a:srgbClr val="3333CC"/>
                        </a:solidFill>
                        <a:latin typeface="Candara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b="1" dirty="0" smtClean="0">
                          <a:latin typeface="Candara" pitchFamily="34" charset="0"/>
                        </a:rPr>
                        <a:t>-</a:t>
                      </a:r>
                      <a:endParaRPr lang="it-IT" dirty="0">
                        <a:latin typeface="Candara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b="1" dirty="0" smtClean="0">
                          <a:latin typeface="Candara" pitchFamily="34" charset="0"/>
                        </a:rPr>
                        <a:t>-</a:t>
                      </a:r>
                      <a:endParaRPr lang="it-IT" dirty="0">
                        <a:latin typeface="Candara" pitchFamily="34" charset="0"/>
                      </a:endParaRPr>
                    </a:p>
                  </a:txBody>
                  <a:tcPr anchor="ctr"/>
                </a:tc>
              </a:tr>
              <a:tr h="428930"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b="1" dirty="0" smtClean="0">
                          <a:solidFill>
                            <a:srgbClr val="3333CC"/>
                          </a:solidFill>
                          <a:latin typeface="Candara" pitchFamily="34" charset="0"/>
                        </a:rPr>
                        <a:t>Totale </a:t>
                      </a:r>
                      <a:r>
                        <a:rPr lang="it-IT" sz="1800" b="1" kern="1200" dirty="0" smtClean="0">
                          <a:solidFill>
                            <a:srgbClr val="3333CC"/>
                          </a:solidFill>
                          <a:latin typeface="Candara" pitchFamily="34" charset="0"/>
                          <a:ea typeface="+mn-ea"/>
                          <a:cs typeface="+mn-cs"/>
                        </a:rPr>
                        <a:t>(A)</a:t>
                      </a:r>
                      <a:endParaRPr lang="it-IT" sz="1800" b="1" dirty="0" smtClean="0">
                        <a:solidFill>
                          <a:srgbClr val="3333CC"/>
                        </a:solidFill>
                        <a:latin typeface="Candara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800" b="1" kern="1200" dirty="0" smtClean="0">
                          <a:solidFill>
                            <a:srgbClr val="3333CC"/>
                          </a:solidFill>
                          <a:latin typeface="Candara" pitchFamily="34" charset="0"/>
                          <a:ea typeface="+mn-ea"/>
                          <a:cs typeface="+mn-cs"/>
                        </a:rPr>
                        <a:t>€ 272,59</a:t>
                      </a:r>
                      <a:endParaRPr lang="it-IT" sz="1400" b="1" dirty="0" smtClean="0">
                        <a:solidFill>
                          <a:srgbClr val="3333CC"/>
                        </a:solidFill>
                        <a:latin typeface="Candara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dirty="0">
                        <a:latin typeface="Candara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dirty="0">
                        <a:latin typeface="Candara" pitchFamily="34" charset="0"/>
                      </a:endParaRPr>
                    </a:p>
                  </a:txBody>
                  <a:tcPr anchor="ctr"/>
                </a:tc>
              </a:tr>
              <a:tr h="522810">
                <a:tc>
                  <a:txBody>
                    <a:bodyPr/>
                    <a:lstStyle/>
                    <a:p>
                      <a:r>
                        <a:rPr lang="it-IT" dirty="0" smtClean="0">
                          <a:solidFill>
                            <a:srgbClr val="002060"/>
                          </a:solidFill>
                          <a:latin typeface="Candara" pitchFamily="34" charset="0"/>
                        </a:rPr>
                        <a:t>1% lavoratore</a:t>
                      </a:r>
                      <a:endParaRPr lang="it-IT" dirty="0">
                        <a:solidFill>
                          <a:srgbClr val="002060"/>
                        </a:solidFill>
                        <a:latin typeface="Candara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b="1" dirty="0" smtClean="0">
                          <a:solidFill>
                            <a:srgbClr val="002060"/>
                          </a:solidFill>
                          <a:latin typeface="Candara" pitchFamily="34" charset="0"/>
                        </a:rPr>
                        <a:t>-</a:t>
                      </a:r>
                      <a:endParaRPr lang="it-IT" dirty="0">
                        <a:solidFill>
                          <a:srgbClr val="002060"/>
                        </a:solidFill>
                        <a:latin typeface="Candara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it-IT" dirty="0" smtClean="0">
                          <a:solidFill>
                            <a:srgbClr val="002060"/>
                          </a:solidFill>
                          <a:latin typeface="Candara" pitchFamily="34" charset="0"/>
                        </a:rPr>
                        <a:t>€</a:t>
                      </a:r>
                      <a:r>
                        <a:rPr lang="it-IT" baseline="0" dirty="0" smtClean="0">
                          <a:solidFill>
                            <a:srgbClr val="002060"/>
                          </a:solidFill>
                          <a:latin typeface="Candara" pitchFamily="34" charset="0"/>
                        </a:rPr>
                        <a:t> 272,59</a:t>
                      </a:r>
                      <a:endParaRPr lang="it-IT" sz="1800" kern="1200" dirty="0" smtClean="0">
                        <a:solidFill>
                          <a:srgbClr val="002060"/>
                        </a:solidFill>
                        <a:latin typeface="Candara" pitchFamily="34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b="1" dirty="0" smtClean="0">
                          <a:solidFill>
                            <a:srgbClr val="002060"/>
                          </a:solidFill>
                          <a:latin typeface="Candara" pitchFamily="34" charset="0"/>
                        </a:rPr>
                        <a:t>-</a:t>
                      </a:r>
                      <a:endParaRPr lang="it-IT" dirty="0">
                        <a:solidFill>
                          <a:srgbClr val="002060"/>
                        </a:solidFill>
                        <a:latin typeface="Candara" pitchFamily="34" charset="0"/>
                      </a:endParaRPr>
                    </a:p>
                  </a:txBody>
                  <a:tcPr anchor="ctr"/>
                </a:tc>
              </a:tr>
              <a:tr h="522810">
                <a:tc>
                  <a:txBody>
                    <a:bodyPr/>
                    <a:lstStyle/>
                    <a:p>
                      <a:r>
                        <a:rPr lang="it-IT" dirty="0" smtClean="0">
                          <a:solidFill>
                            <a:srgbClr val="002060"/>
                          </a:solidFill>
                          <a:latin typeface="Candara" pitchFamily="34" charset="0"/>
                        </a:rPr>
                        <a:t>TFR</a:t>
                      </a:r>
                      <a:endParaRPr lang="it-IT" dirty="0">
                        <a:solidFill>
                          <a:srgbClr val="002060"/>
                        </a:solidFill>
                        <a:latin typeface="Candara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b="1" dirty="0" smtClean="0">
                          <a:solidFill>
                            <a:srgbClr val="002060"/>
                          </a:solidFill>
                          <a:latin typeface="Candara" pitchFamily="34" charset="0"/>
                        </a:rPr>
                        <a:t>-</a:t>
                      </a:r>
                      <a:endParaRPr lang="it-IT" dirty="0">
                        <a:solidFill>
                          <a:srgbClr val="002060"/>
                        </a:solidFill>
                        <a:latin typeface="Candara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>
                          <a:solidFill>
                            <a:srgbClr val="002060"/>
                          </a:solidFill>
                          <a:latin typeface="Candara" pitchFamily="34" charset="0"/>
                        </a:rPr>
                        <a:t>€ 545,18</a:t>
                      </a:r>
                      <a:endParaRPr lang="it-IT" dirty="0">
                        <a:solidFill>
                          <a:srgbClr val="002060"/>
                        </a:solidFill>
                        <a:latin typeface="Candara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dirty="0" smtClean="0">
                          <a:solidFill>
                            <a:srgbClr val="002060"/>
                          </a:solidFill>
                          <a:latin typeface="Candara" pitchFamily="34" charset="0"/>
                        </a:rPr>
                        <a:t> € 1.338,44</a:t>
                      </a:r>
                      <a:endParaRPr lang="it-IT" dirty="0">
                        <a:solidFill>
                          <a:srgbClr val="002060"/>
                        </a:solidFill>
                        <a:latin typeface="Candara" pitchFamily="34" charset="0"/>
                      </a:endParaRPr>
                    </a:p>
                  </a:txBody>
                  <a:tcPr anchor="ctr"/>
                </a:tc>
              </a:tr>
              <a:tr h="491858"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b="1" dirty="0" smtClean="0">
                          <a:solidFill>
                            <a:srgbClr val="002060"/>
                          </a:solidFill>
                          <a:latin typeface="Candara" pitchFamily="34" charset="0"/>
                        </a:rPr>
                        <a:t>Totale </a:t>
                      </a:r>
                      <a:r>
                        <a:rPr lang="it-IT" sz="1800" b="1" dirty="0" smtClean="0">
                          <a:solidFill>
                            <a:srgbClr val="002060"/>
                          </a:solidFill>
                          <a:latin typeface="Candara" pitchFamily="34" charset="0"/>
                        </a:rPr>
                        <a:t>(B)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b="1" dirty="0" smtClean="0">
                          <a:solidFill>
                            <a:srgbClr val="002060"/>
                          </a:solidFill>
                          <a:latin typeface="Candara" pitchFamily="34" charset="0"/>
                        </a:rPr>
                        <a:t>-</a:t>
                      </a:r>
                      <a:endParaRPr lang="it-IT" dirty="0">
                        <a:solidFill>
                          <a:srgbClr val="002060"/>
                        </a:solidFill>
                        <a:latin typeface="Candara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b="1" dirty="0" smtClean="0">
                          <a:solidFill>
                            <a:srgbClr val="002060"/>
                          </a:solidFill>
                          <a:latin typeface="Candara" pitchFamily="34" charset="0"/>
                        </a:rPr>
                        <a:t>€ 817,77</a:t>
                      </a:r>
                      <a:endParaRPr lang="it-IT" sz="1400" b="1" dirty="0">
                        <a:solidFill>
                          <a:srgbClr val="002060"/>
                        </a:solidFill>
                        <a:latin typeface="Candara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b="1" dirty="0" smtClean="0">
                          <a:solidFill>
                            <a:srgbClr val="002060"/>
                          </a:solidFill>
                          <a:latin typeface="Candara" pitchFamily="34" charset="0"/>
                        </a:rPr>
                        <a:t> € 1.338,44</a:t>
                      </a:r>
                    </a:p>
                  </a:txBody>
                  <a:tcPr anchor="ctr"/>
                </a:tc>
              </a:tr>
              <a:tr h="478746">
                <a:tc>
                  <a:txBody>
                    <a:bodyPr/>
                    <a:lstStyle/>
                    <a:p>
                      <a:pPr algn="r"/>
                      <a:r>
                        <a:rPr lang="it-IT" b="1" dirty="0" smtClean="0">
                          <a:solidFill>
                            <a:srgbClr val="3333CC"/>
                          </a:solidFill>
                          <a:latin typeface="Candara" pitchFamily="34" charset="0"/>
                        </a:rPr>
                        <a:t>Guadagno (C)</a:t>
                      </a:r>
                      <a:endParaRPr lang="it-IT" b="1" dirty="0">
                        <a:solidFill>
                          <a:srgbClr val="3333CC"/>
                        </a:solidFill>
                        <a:latin typeface="Candara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b="1" dirty="0" err="1" smtClean="0">
                          <a:solidFill>
                            <a:srgbClr val="3333CC"/>
                          </a:solidFill>
                          <a:latin typeface="Candara" pitchFamily="34" charset="0"/>
                        </a:rPr>
                        <a:t>C=</a:t>
                      </a:r>
                      <a:r>
                        <a:rPr lang="it-IT" b="1" dirty="0" smtClean="0">
                          <a:solidFill>
                            <a:srgbClr val="3333CC"/>
                          </a:solidFill>
                          <a:latin typeface="Candara" pitchFamily="34" charset="0"/>
                        </a:rPr>
                        <a:t>(A</a:t>
                      </a:r>
                      <a:r>
                        <a:rPr lang="it-IT" b="1" baseline="0" dirty="0" smtClean="0">
                          <a:solidFill>
                            <a:srgbClr val="3333CC"/>
                          </a:solidFill>
                          <a:latin typeface="Candara" pitchFamily="34" charset="0"/>
                        </a:rPr>
                        <a:t> / B)</a:t>
                      </a:r>
                      <a:endParaRPr lang="it-IT" b="1" dirty="0">
                        <a:solidFill>
                          <a:srgbClr val="3333CC"/>
                        </a:solidFill>
                        <a:latin typeface="Candara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b="1" dirty="0" smtClean="0">
                          <a:solidFill>
                            <a:srgbClr val="3333CC"/>
                          </a:solidFill>
                          <a:latin typeface="Candara" pitchFamily="34" charset="0"/>
                        </a:rPr>
                        <a:t>33,3%</a:t>
                      </a:r>
                      <a:endParaRPr lang="it-IT" dirty="0">
                        <a:solidFill>
                          <a:srgbClr val="3333CC"/>
                        </a:solidFill>
                        <a:latin typeface="Candara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b="1" dirty="0" smtClean="0">
                          <a:latin typeface="Candara" pitchFamily="34" charset="0"/>
                        </a:rPr>
                        <a:t>-</a:t>
                      </a:r>
                      <a:endParaRPr lang="it-IT" dirty="0">
                        <a:latin typeface="Candara" pitchFamily="34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pic>
        <p:nvPicPr>
          <p:cNvPr id="5" name="Picture 2" descr="Sirio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953375" y="95250"/>
            <a:ext cx="1019175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40534900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u="sng" dirty="0" smtClean="0">
                <a:ln w="0">
                  <a:noFill/>
                </a:ln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/>
                <a:latin typeface="Candara" pitchFamily="34" charset="0"/>
                <a:ea typeface="Malgun Gothic" pitchFamily="34" charset="-127"/>
                <a:cs typeface="Arial" pitchFamily="34" charset="0"/>
              </a:rPr>
              <a:t>Fondo Pensione SIRIO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83568" y="1556792"/>
            <a:ext cx="7787208" cy="485313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it-IT" sz="2400" dirty="0">
                <a:solidFill>
                  <a:srgbClr val="002060"/>
                </a:solidFill>
                <a:latin typeface="Candara" pitchFamily="34" charset="0"/>
              </a:rPr>
              <a:t>Fondo Pensione Sirio </a:t>
            </a:r>
            <a:r>
              <a:rPr lang="it-IT" sz="2400" dirty="0" smtClean="0">
                <a:solidFill>
                  <a:srgbClr val="002060"/>
                </a:solidFill>
                <a:latin typeface="Candara" pitchFamily="34" charset="0"/>
              </a:rPr>
              <a:t>nasce con l’obiettivo di consentire una copertura integrativa a quella del sistema obbligatorio, al fine di garantire una maggiore serenità al momento del pensionamento.</a:t>
            </a:r>
          </a:p>
          <a:p>
            <a:pPr marL="0" indent="0" algn="just">
              <a:buNone/>
            </a:pPr>
            <a:endParaRPr lang="it-IT" sz="2800" dirty="0">
              <a:solidFill>
                <a:srgbClr val="002060"/>
              </a:solidFill>
              <a:latin typeface="Candara" pitchFamily="34" charset="0"/>
            </a:endParaRPr>
          </a:p>
          <a:p>
            <a:pPr marL="0" indent="0" algn="ctr">
              <a:buNone/>
            </a:pPr>
            <a:r>
              <a:rPr lang="it-IT" sz="2800" dirty="0" smtClean="0">
                <a:solidFill>
                  <a:srgbClr val="002060"/>
                </a:solidFill>
                <a:latin typeface="Candara" pitchFamily="34" charset="0"/>
              </a:rPr>
              <a:t>E’ </a:t>
            </a:r>
            <a:r>
              <a:rPr lang="it-IT" sz="2800" dirty="0" smtClean="0">
                <a:ln>
                  <a:solidFill>
                    <a:srgbClr val="0070C0"/>
                  </a:solidFill>
                </a:ln>
                <a:solidFill>
                  <a:srgbClr val="002060"/>
                </a:solidFill>
                <a:latin typeface="Candara" pitchFamily="34" charset="0"/>
              </a:rPr>
              <a:t>OPERATIVO</a:t>
            </a:r>
            <a:r>
              <a:rPr lang="it-IT" sz="2800" dirty="0" smtClean="0">
                <a:solidFill>
                  <a:srgbClr val="002060"/>
                </a:solidFill>
                <a:latin typeface="Candara" pitchFamily="34" charset="0"/>
              </a:rPr>
              <a:t> ufficialmente dal </a:t>
            </a:r>
          </a:p>
          <a:p>
            <a:pPr marL="0" indent="0" algn="ctr">
              <a:buNone/>
            </a:pPr>
            <a:endParaRPr lang="it-IT" sz="1200" dirty="0" smtClean="0">
              <a:solidFill>
                <a:srgbClr val="002060"/>
              </a:solidFill>
              <a:latin typeface="Candara" pitchFamily="34" charset="0"/>
            </a:endParaRPr>
          </a:p>
          <a:p>
            <a:pPr marL="0" indent="0" algn="ctr">
              <a:buNone/>
            </a:pPr>
            <a:r>
              <a:rPr lang="it-IT" sz="3600" b="1" dirty="0" smtClean="0">
                <a:ln>
                  <a:solidFill>
                    <a:srgbClr val="0070C0"/>
                  </a:solidFill>
                </a:ln>
                <a:solidFill>
                  <a:srgbClr val="002060"/>
                </a:solidFill>
                <a:latin typeface="Candara" pitchFamily="34" charset="0"/>
              </a:rPr>
              <a:t>18 Ottobre 2012</a:t>
            </a:r>
          </a:p>
          <a:p>
            <a:pPr marL="0" indent="0" algn="ctr">
              <a:buNone/>
            </a:pPr>
            <a:endParaRPr lang="it-IT" sz="1100" dirty="0" smtClean="0">
              <a:ln>
                <a:solidFill>
                  <a:srgbClr val="0070C0"/>
                </a:solidFill>
              </a:ln>
              <a:solidFill>
                <a:srgbClr val="002060"/>
              </a:solidFill>
              <a:latin typeface="Candara" pitchFamily="34" charset="0"/>
            </a:endParaRPr>
          </a:p>
          <a:p>
            <a:pPr marL="0" indent="0" algn="ctr">
              <a:buNone/>
            </a:pPr>
            <a:r>
              <a:rPr lang="it-IT" sz="2400" dirty="0" smtClean="0">
                <a:solidFill>
                  <a:srgbClr val="002060"/>
                </a:solidFill>
                <a:latin typeface="Candara" pitchFamily="34" charset="0"/>
              </a:rPr>
              <a:t>Si stanno approntando le procedure operative con le Amministrazioni Pubbliche interessate.</a:t>
            </a:r>
          </a:p>
          <a:p>
            <a:pPr marL="0" indent="0" algn="just">
              <a:buNone/>
            </a:pPr>
            <a:endParaRPr lang="it-IT" sz="2800" dirty="0">
              <a:solidFill>
                <a:srgbClr val="002060"/>
              </a:solidFill>
              <a:latin typeface="Candara" pitchFamily="34" charset="0"/>
            </a:endParaRPr>
          </a:p>
          <a:p>
            <a:pPr marL="0" indent="0" algn="just">
              <a:buNone/>
            </a:pPr>
            <a:endParaRPr lang="it-IT" sz="2800" dirty="0">
              <a:solidFill>
                <a:srgbClr val="002060"/>
              </a:solidFill>
              <a:latin typeface="Candara" pitchFamily="34" charset="0"/>
            </a:endParaRPr>
          </a:p>
        </p:txBody>
      </p:sp>
      <p:pic>
        <p:nvPicPr>
          <p:cNvPr id="4" name="Picture 2" descr="Sirio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884368" y="188640"/>
            <a:ext cx="1019248" cy="4320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F2608-2DB5-4E90-BD4B-5C0BCD390594}" type="slidenum">
              <a:rPr lang="it-IT" smtClean="0"/>
              <a:pPr/>
              <a:t>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416895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Titolo 1"/>
          <p:cNvSpPr>
            <a:spLocks noGrp="1"/>
          </p:cNvSpPr>
          <p:nvPr>
            <p:ph type="title"/>
          </p:nvPr>
        </p:nvSpPr>
        <p:spPr>
          <a:xfrm>
            <a:off x="468313" y="476250"/>
            <a:ext cx="8229600" cy="504825"/>
          </a:xfrm>
        </p:spPr>
        <p:txBody>
          <a:bodyPr>
            <a:noAutofit/>
          </a:bodyPr>
          <a:lstStyle/>
          <a:p>
            <a:pPr eaLnBrk="1" hangingPunct="1"/>
            <a:r>
              <a:rPr lang="it-IT" sz="3200" b="1" u="sng" dirty="0">
                <a:ln w="0">
                  <a:noFill/>
                </a:ln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latin typeface="Candara" pitchFamily="34" charset="0"/>
                <a:ea typeface="Malgun Gothic" pitchFamily="34" charset="-127"/>
                <a:cs typeface="Arial" pitchFamily="34" charset="0"/>
              </a:rPr>
              <a:t>Mettiamo in cifre quanto detto</a:t>
            </a:r>
          </a:p>
        </p:txBody>
      </p:sp>
      <p:sp>
        <p:nvSpPr>
          <p:cNvPr id="48130" name="Segnaposto numero diapositiva 5"/>
          <p:cNvSpPr>
            <a:spLocks noGrp="1"/>
          </p:cNvSpPr>
          <p:nvPr>
            <p:ph type="sldNum" sz="quarter" idx="10"/>
          </p:nvPr>
        </p:nvSpPr>
        <p:spPr>
          <a:xfrm>
            <a:off x="8518525" y="6453188"/>
            <a:ext cx="647700" cy="260350"/>
          </a:xfrm>
          <a:noFill/>
        </p:spPr>
        <p:txBody>
          <a:bodyPr/>
          <a:lstStyle/>
          <a:p>
            <a:fld id="{672E45AF-13B4-4E03-9781-6AF201AF2870}" type="slidenum">
              <a:rPr lang="it-IT" smtClean="0"/>
              <a:pPr/>
              <a:t>40</a:t>
            </a:fld>
            <a:endParaRPr lang="it-IT" smtClean="0"/>
          </a:p>
        </p:txBody>
      </p:sp>
      <p:graphicFrame>
        <p:nvGraphicFramePr>
          <p:cNvPr id="12" name="Tabella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433410010"/>
              </p:ext>
            </p:extLst>
          </p:nvPr>
        </p:nvGraphicFramePr>
        <p:xfrm>
          <a:off x="900113" y="2276872"/>
          <a:ext cx="7416824" cy="3960440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2376264"/>
                <a:gridCol w="1656184"/>
                <a:gridCol w="1728192"/>
                <a:gridCol w="1656184"/>
              </a:tblGrid>
              <a:tr h="720080"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>
                          <a:latin typeface="Candara" pitchFamily="34" charset="0"/>
                        </a:rPr>
                        <a:t>Contributi annui</a:t>
                      </a:r>
                    </a:p>
                  </a:txBody>
                  <a:tcPr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>
                          <a:latin typeface="Candara" pitchFamily="34" charset="0"/>
                        </a:rPr>
                        <a:t>Versati </a:t>
                      </a:r>
                      <a:r>
                        <a:rPr lang="it-IT" baseline="0" dirty="0" smtClean="0">
                          <a:latin typeface="Candara" pitchFamily="34" charset="0"/>
                        </a:rPr>
                        <a:t>al fondo</a:t>
                      </a:r>
                      <a:endParaRPr lang="it-IT" baseline="30000" dirty="0">
                        <a:latin typeface="Candara" pitchFamily="34" charset="0"/>
                      </a:endParaRPr>
                    </a:p>
                  </a:txBody>
                  <a:tcPr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800" dirty="0" smtClean="0"/>
                        <a:t>Destinati</a:t>
                      </a:r>
                      <a:r>
                        <a:rPr lang="it-IT" sz="1800" baseline="0" dirty="0" smtClean="0"/>
                        <a:t> al fondo </a:t>
                      </a:r>
                      <a:r>
                        <a:rPr lang="it-IT" sz="2000" baseline="30000" dirty="0" smtClean="0"/>
                        <a:t>(1)</a:t>
                      </a:r>
                      <a:endParaRPr lang="it-IT" baseline="30000" dirty="0" smtClean="0"/>
                    </a:p>
                  </a:txBody>
                  <a:tcPr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dirty="0" smtClean="0">
                          <a:latin typeface="Candara" pitchFamily="34" charset="0"/>
                        </a:rPr>
                        <a:t>TFR </a:t>
                      </a:r>
                      <a:r>
                        <a:rPr lang="it-IT" sz="1800" baseline="30000" dirty="0" smtClean="0">
                          <a:latin typeface="Candara" pitchFamily="34" charset="0"/>
                        </a:rPr>
                        <a:t>(2)</a:t>
                      </a:r>
                      <a:endParaRPr lang="it-IT" baseline="30000" dirty="0" smtClean="0">
                        <a:latin typeface="Candara" pitchFamily="34" charset="0"/>
                      </a:endParaRPr>
                    </a:p>
                  </a:txBody>
                  <a:tcPr anchor="ctr">
                    <a:solidFill>
                      <a:srgbClr val="00B0F0"/>
                    </a:solidFill>
                  </a:tcPr>
                </a:tc>
              </a:tr>
              <a:tr h="496854">
                <a:tc>
                  <a:txBody>
                    <a:bodyPr/>
                    <a:lstStyle/>
                    <a:p>
                      <a:r>
                        <a:rPr lang="it-IT" dirty="0" smtClean="0">
                          <a:solidFill>
                            <a:srgbClr val="002060"/>
                          </a:solidFill>
                          <a:latin typeface="Candara" pitchFamily="34" charset="0"/>
                        </a:rPr>
                        <a:t>1% lavoratore</a:t>
                      </a:r>
                      <a:endParaRPr lang="it-IT" dirty="0">
                        <a:solidFill>
                          <a:srgbClr val="002060"/>
                        </a:solidFill>
                        <a:latin typeface="Candara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>
                          <a:solidFill>
                            <a:srgbClr val="002060"/>
                          </a:solidFill>
                          <a:latin typeface="Candara" pitchFamily="34" charset="0"/>
                        </a:rPr>
                        <a:t>€</a:t>
                      </a:r>
                      <a:r>
                        <a:rPr lang="it-IT" baseline="0" dirty="0" smtClean="0">
                          <a:solidFill>
                            <a:srgbClr val="002060"/>
                          </a:solidFill>
                          <a:latin typeface="Candara" pitchFamily="34" charset="0"/>
                        </a:rPr>
                        <a:t> 272,59</a:t>
                      </a:r>
                      <a:endParaRPr lang="it-IT" dirty="0">
                        <a:solidFill>
                          <a:srgbClr val="002060"/>
                        </a:solidFill>
                        <a:latin typeface="Candara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b="1" dirty="0" smtClean="0">
                          <a:solidFill>
                            <a:srgbClr val="002060"/>
                          </a:solidFill>
                          <a:latin typeface="Candara" pitchFamily="34" charset="0"/>
                        </a:rPr>
                        <a:t>-</a:t>
                      </a:r>
                      <a:endParaRPr lang="it-IT" b="1" dirty="0">
                        <a:solidFill>
                          <a:srgbClr val="002060"/>
                        </a:solidFill>
                        <a:latin typeface="Candara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b="1" dirty="0" smtClean="0">
                          <a:solidFill>
                            <a:srgbClr val="002060"/>
                          </a:solidFill>
                          <a:latin typeface="Candara" pitchFamily="34" charset="0"/>
                        </a:rPr>
                        <a:t>-</a:t>
                      </a:r>
                      <a:endParaRPr lang="it-IT" dirty="0">
                        <a:solidFill>
                          <a:srgbClr val="002060"/>
                        </a:solidFill>
                        <a:latin typeface="Candara" pitchFamily="34" charset="0"/>
                      </a:endParaRPr>
                    </a:p>
                  </a:txBody>
                  <a:tcPr anchor="ctr"/>
                </a:tc>
              </a:tr>
              <a:tr h="496854">
                <a:tc>
                  <a:txBody>
                    <a:bodyPr/>
                    <a:lstStyle/>
                    <a:p>
                      <a:r>
                        <a:rPr lang="it-IT" dirty="0" smtClean="0">
                          <a:solidFill>
                            <a:srgbClr val="3333CC"/>
                          </a:solidFill>
                          <a:latin typeface="Candara" pitchFamily="34" charset="0"/>
                        </a:rPr>
                        <a:t>1%</a:t>
                      </a:r>
                      <a:r>
                        <a:rPr lang="it-IT" baseline="0" dirty="0" smtClean="0">
                          <a:solidFill>
                            <a:srgbClr val="3333CC"/>
                          </a:solidFill>
                          <a:latin typeface="Candara" pitchFamily="34" charset="0"/>
                        </a:rPr>
                        <a:t> datore</a:t>
                      </a:r>
                      <a:endParaRPr lang="it-IT" dirty="0">
                        <a:solidFill>
                          <a:srgbClr val="3333CC"/>
                        </a:solidFill>
                        <a:latin typeface="Candara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>
                          <a:solidFill>
                            <a:srgbClr val="3333CC"/>
                          </a:solidFill>
                          <a:latin typeface="Candara" pitchFamily="34" charset="0"/>
                        </a:rPr>
                        <a:t>€</a:t>
                      </a:r>
                      <a:r>
                        <a:rPr lang="it-IT" baseline="0" dirty="0" smtClean="0">
                          <a:solidFill>
                            <a:srgbClr val="3333CC"/>
                          </a:solidFill>
                          <a:latin typeface="Candara" pitchFamily="34" charset="0"/>
                        </a:rPr>
                        <a:t> 272,59</a:t>
                      </a:r>
                      <a:endParaRPr lang="it-IT" dirty="0">
                        <a:solidFill>
                          <a:srgbClr val="3333CC"/>
                        </a:solidFill>
                        <a:latin typeface="Candara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b="1" dirty="0" smtClean="0">
                          <a:latin typeface="Candara" pitchFamily="34" charset="0"/>
                        </a:rPr>
                        <a:t>-</a:t>
                      </a:r>
                      <a:endParaRPr lang="it-IT" dirty="0">
                        <a:latin typeface="Candara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b="1" dirty="0" smtClean="0">
                          <a:latin typeface="Candara" pitchFamily="34" charset="0"/>
                        </a:rPr>
                        <a:t>-</a:t>
                      </a:r>
                      <a:endParaRPr lang="it-IT" dirty="0">
                        <a:latin typeface="Candara" pitchFamily="34" charset="0"/>
                      </a:endParaRPr>
                    </a:p>
                  </a:txBody>
                  <a:tcPr anchor="ctr"/>
                </a:tc>
              </a:tr>
              <a:tr h="496854">
                <a:tc>
                  <a:txBody>
                    <a:bodyPr/>
                    <a:lstStyle/>
                    <a:p>
                      <a:r>
                        <a:rPr lang="it-IT" dirty="0" smtClean="0">
                          <a:solidFill>
                            <a:srgbClr val="002060"/>
                          </a:solidFill>
                          <a:latin typeface="Candara" pitchFamily="34" charset="0"/>
                        </a:rPr>
                        <a:t>TFR  (100</a:t>
                      </a:r>
                      <a:r>
                        <a:rPr lang="it-IT" baseline="0" dirty="0" smtClean="0">
                          <a:solidFill>
                            <a:srgbClr val="002060"/>
                          </a:solidFill>
                          <a:latin typeface="Candara" pitchFamily="34" charset="0"/>
                        </a:rPr>
                        <a:t>%)</a:t>
                      </a:r>
                      <a:endParaRPr lang="it-IT" dirty="0">
                        <a:solidFill>
                          <a:srgbClr val="002060"/>
                        </a:solidFill>
                        <a:latin typeface="Candara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b="1" dirty="0" smtClean="0">
                          <a:solidFill>
                            <a:srgbClr val="002060"/>
                          </a:solidFill>
                          <a:latin typeface="Candara" pitchFamily="34" charset="0"/>
                        </a:rPr>
                        <a:t>-</a:t>
                      </a:r>
                      <a:endParaRPr lang="it-IT" dirty="0">
                        <a:solidFill>
                          <a:srgbClr val="002060"/>
                        </a:solidFill>
                        <a:latin typeface="Candara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>
                          <a:solidFill>
                            <a:srgbClr val="002060"/>
                          </a:solidFill>
                          <a:latin typeface="Candara" pitchFamily="34" charset="0"/>
                        </a:rPr>
                        <a:t>€ 1.883,62</a:t>
                      </a:r>
                      <a:endParaRPr lang="it-IT" dirty="0">
                        <a:solidFill>
                          <a:srgbClr val="002060"/>
                        </a:solidFill>
                        <a:latin typeface="Candara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>
                          <a:solidFill>
                            <a:srgbClr val="002060"/>
                          </a:solidFill>
                          <a:latin typeface="Candara" pitchFamily="34" charset="0"/>
                        </a:rPr>
                        <a:t> </a:t>
                      </a:r>
                      <a:r>
                        <a:rPr lang="it-IT" b="1" dirty="0" smtClean="0">
                          <a:solidFill>
                            <a:srgbClr val="002060"/>
                          </a:solidFill>
                          <a:latin typeface="Candara" pitchFamily="34" charset="0"/>
                        </a:rPr>
                        <a:t>-</a:t>
                      </a:r>
                      <a:endParaRPr lang="it-IT" dirty="0">
                        <a:solidFill>
                          <a:srgbClr val="002060"/>
                        </a:solidFill>
                        <a:latin typeface="Candara" pitchFamily="34" charset="0"/>
                      </a:endParaRPr>
                    </a:p>
                  </a:txBody>
                  <a:tcPr anchor="ctr"/>
                </a:tc>
              </a:tr>
              <a:tr h="496854">
                <a:tc>
                  <a:txBody>
                    <a:bodyPr/>
                    <a:lstStyle/>
                    <a:p>
                      <a:r>
                        <a:rPr lang="it-IT" dirty="0" smtClean="0">
                          <a:solidFill>
                            <a:srgbClr val="002060"/>
                          </a:solidFill>
                          <a:latin typeface="Candara" pitchFamily="34" charset="0"/>
                        </a:rPr>
                        <a:t>1,5% aggiuntivo </a:t>
                      </a:r>
                      <a:endParaRPr lang="it-IT" dirty="0">
                        <a:solidFill>
                          <a:srgbClr val="002060"/>
                        </a:solidFill>
                        <a:latin typeface="Candara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b="1" dirty="0" smtClean="0">
                          <a:solidFill>
                            <a:srgbClr val="002060"/>
                          </a:solidFill>
                          <a:latin typeface="Candara" pitchFamily="34" charset="0"/>
                        </a:rPr>
                        <a:t>-</a:t>
                      </a:r>
                      <a:endParaRPr lang="it-IT" dirty="0">
                        <a:solidFill>
                          <a:srgbClr val="002060"/>
                        </a:solidFill>
                        <a:latin typeface="Candara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it-IT" b="1" dirty="0" smtClean="0">
                          <a:solidFill>
                            <a:srgbClr val="002060"/>
                          </a:solidFill>
                          <a:latin typeface="Candara" pitchFamily="34" charset="0"/>
                        </a:rPr>
                        <a:t>-</a:t>
                      </a:r>
                      <a:endParaRPr lang="it-IT" sz="1800" kern="1200" dirty="0" smtClean="0">
                        <a:solidFill>
                          <a:srgbClr val="002060"/>
                        </a:solidFill>
                        <a:latin typeface="Candara" pitchFamily="34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b="1" dirty="0" smtClean="0">
                          <a:solidFill>
                            <a:srgbClr val="002060"/>
                          </a:solidFill>
                          <a:latin typeface="Candara" pitchFamily="34" charset="0"/>
                        </a:rPr>
                        <a:t>-</a:t>
                      </a:r>
                      <a:endParaRPr lang="it-IT" dirty="0">
                        <a:solidFill>
                          <a:srgbClr val="002060"/>
                        </a:solidFill>
                        <a:latin typeface="Candara" pitchFamily="34" charset="0"/>
                      </a:endParaRPr>
                    </a:p>
                  </a:txBody>
                  <a:tcPr anchor="ctr"/>
                </a:tc>
              </a:tr>
              <a:tr h="496854">
                <a:tc>
                  <a:txBody>
                    <a:bodyPr/>
                    <a:lstStyle/>
                    <a:p>
                      <a:pPr algn="r"/>
                      <a:r>
                        <a:rPr lang="it-IT" b="1" dirty="0" smtClean="0">
                          <a:solidFill>
                            <a:srgbClr val="002060"/>
                          </a:solidFill>
                          <a:latin typeface="Candara" pitchFamily="34" charset="0"/>
                        </a:rPr>
                        <a:t>Totale</a:t>
                      </a:r>
                      <a:r>
                        <a:rPr lang="it-IT" b="1" baseline="0" dirty="0" smtClean="0">
                          <a:solidFill>
                            <a:srgbClr val="002060"/>
                          </a:solidFill>
                          <a:latin typeface="Candara" pitchFamily="34" charset="0"/>
                        </a:rPr>
                        <a:t> annuo</a:t>
                      </a:r>
                      <a:endParaRPr lang="it-IT" b="1" dirty="0">
                        <a:solidFill>
                          <a:srgbClr val="002060"/>
                        </a:solidFill>
                        <a:latin typeface="Candara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b="1" dirty="0" smtClean="0">
                          <a:solidFill>
                            <a:srgbClr val="002060"/>
                          </a:solidFill>
                          <a:latin typeface="Candara" pitchFamily="34" charset="0"/>
                        </a:rPr>
                        <a:t>€ 458,62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b="1" dirty="0" smtClean="0">
                          <a:solidFill>
                            <a:srgbClr val="002060"/>
                          </a:solidFill>
                          <a:latin typeface="Candara" pitchFamily="34" charset="0"/>
                        </a:rPr>
                        <a:t>€ 1.883,62</a:t>
                      </a:r>
                      <a:endParaRPr lang="it-IT" b="1" dirty="0">
                        <a:solidFill>
                          <a:srgbClr val="002060"/>
                        </a:solidFill>
                        <a:latin typeface="Candara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b="1" dirty="0" smtClean="0">
                          <a:solidFill>
                            <a:srgbClr val="002060"/>
                          </a:solidFill>
                          <a:latin typeface="Candara" pitchFamily="34" charset="0"/>
                        </a:rPr>
                        <a:t> -</a:t>
                      </a:r>
                      <a:endParaRPr lang="it-IT" dirty="0" smtClean="0">
                        <a:solidFill>
                          <a:srgbClr val="002060"/>
                        </a:solidFill>
                        <a:latin typeface="Candara" pitchFamily="34" charset="0"/>
                      </a:endParaRPr>
                    </a:p>
                  </a:txBody>
                  <a:tcPr anchor="ctr"/>
                </a:tc>
              </a:tr>
              <a:tr h="396050">
                <a:tc gridSpan="4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i="1" baseline="30000" dirty="0" smtClean="0">
                          <a:solidFill>
                            <a:srgbClr val="002060"/>
                          </a:solidFill>
                          <a:latin typeface="Candara" pitchFamily="34" charset="0"/>
                        </a:rPr>
                        <a:t>(1)</a:t>
                      </a:r>
                      <a:r>
                        <a:rPr lang="it-IT" sz="1400" i="1" baseline="0" dirty="0" smtClean="0">
                          <a:solidFill>
                            <a:srgbClr val="002060"/>
                          </a:solidFill>
                          <a:latin typeface="Candara" pitchFamily="34" charset="0"/>
                        </a:rPr>
                        <a:t> Gestito e rivalutato dall’Inps con i rendimenti annui del fondo.</a:t>
                      </a:r>
                      <a:endParaRPr lang="it-IT" sz="1400" i="1" baseline="30000" dirty="0" smtClean="0">
                        <a:solidFill>
                          <a:srgbClr val="002060"/>
                        </a:solidFill>
                        <a:latin typeface="Candara" pitchFamily="34" charset="0"/>
                      </a:endParaRPr>
                    </a:p>
                  </a:txBody>
                  <a:tcPr anchor="b"/>
                </a:tc>
                <a:tc hMerge="1">
                  <a:txBody>
                    <a:bodyPr/>
                    <a:lstStyle/>
                    <a:p>
                      <a:endParaRPr lang="it-IT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it-IT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it-IT" dirty="0"/>
                    </a:p>
                  </a:txBody>
                  <a:tcPr anchor="ctr"/>
                </a:tc>
              </a:tr>
              <a:tr h="360040">
                <a:tc gridSpan="4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i="1" baseline="30000" dirty="0" smtClean="0">
                          <a:solidFill>
                            <a:srgbClr val="002060"/>
                          </a:solidFill>
                          <a:latin typeface="Candara" pitchFamily="34" charset="0"/>
                        </a:rPr>
                        <a:t>(2)</a:t>
                      </a:r>
                      <a:r>
                        <a:rPr lang="it-IT" sz="1400" i="1" baseline="0" dirty="0" smtClean="0">
                          <a:solidFill>
                            <a:srgbClr val="002060"/>
                          </a:solidFill>
                          <a:latin typeface="Candara" pitchFamily="34" charset="0"/>
                        </a:rPr>
                        <a:t> Rivalutato ai sensi dell’art. 2120 dall’Inps.</a:t>
                      </a:r>
                      <a:endParaRPr lang="it-IT" sz="1400" i="1" baseline="30000" dirty="0" smtClean="0">
                        <a:solidFill>
                          <a:srgbClr val="002060"/>
                        </a:solidFill>
                        <a:latin typeface="Candara" pitchFamily="34" charset="0"/>
                      </a:endParaRPr>
                    </a:p>
                  </a:txBody>
                  <a:tcPr anchor="b"/>
                </a:tc>
                <a:tc hMerge="1">
                  <a:txBody>
                    <a:bodyPr/>
                    <a:lstStyle/>
                    <a:p>
                      <a:endParaRPr lang="it-IT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it-IT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it-IT" dirty="0"/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48172" name="CasellaDiTesto 14"/>
          <p:cNvSpPr txBox="1">
            <a:spLocks noChangeArrowheads="1"/>
          </p:cNvSpPr>
          <p:nvPr/>
        </p:nvSpPr>
        <p:spPr bwMode="auto">
          <a:xfrm>
            <a:off x="827088" y="1086694"/>
            <a:ext cx="7345362" cy="1046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 sz="2200" dirty="0">
                <a:solidFill>
                  <a:srgbClr val="002060"/>
                </a:solidFill>
                <a:latin typeface="Candara" pitchFamily="34" charset="0"/>
              </a:rPr>
              <a:t>Dipendente assunto </a:t>
            </a:r>
            <a:r>
              <a:rPr lang="it-IT" sz="2200" b="1" i="1" dirty="0">
                <a:solidFill>
                  <a:srgbClr val="0000FF"/>
                </a:solidFill>
                <a:latin typeface="Candara" pitchFamily="34" charset="0"/>
              </a:rPr>
              <a:t>dal 1 gennaio 2001 </a:t>
            </a:r>
            <a:r>
              <a:rPr lang="it-IT" sz="2200" dirty="0">
                <a:solidFill>
                  <a:srgbClr val="002060"/>
                </a:solidFill>
                <a:latin typeface="Candara" pitchFamily="34" charset="0"/>
              </a:rPr>
              <a:t>inquadrato</a:t>
            </a:r>
            <a:br>
              <a:rPr lang="it-IT" sz="2200" dirty="0">
                <a:solidFill>
                  <a:srgbClr val="002060"/>
                </a:solidFill>
                <a:latin typeface="Candara" pitchFamily="34" charset="0"/>
              </a:rPr>
            </a:br>
            <a:r>
              <a:rPr lang="it-IT" sz="2200" dirty="0">
                <a:solidFill>
                  <a:srgbClr val="002060"/>
                </a:solidFill>
                <a:latin typeface="Candara" pitchFamily="34" charset="0"/>
              </a:rPr>
              <a:t>nella categoria C3 del CCNL EPNE</a:t>
            </a:r>
            <a:r>
              <a:rPr lang="it-IT" sz="2200" b="1" dirty="0">
                <a:solidFill>
                  <a:srgbClr val="002060"/>
                </a:solidFill>
                <a:latin typeface="Candara" pitchFamily="34" charset="0"/>
              </a:rPr>
              <a:t/>
            </a:r>
            <a:br>
              <a:rPr lang="it-IT" sz="2200" b="1" dirty="0">
                <a:solidFill>
                  <a:srgbClr val="002060"/>
                </a:solidFill>
                <a:latin typeface="Candara" pitchFamily="34" charset="0"/>
              </a:rPr>
            </a:br>
            <a:r>
              <a:rPr lang="it-IT" b="1" i="1" dirty="0">
                <a:solidFill>
                  <a:srgbClr val="002060"/>
                </a:solidFill>
                <a:latin typeface="Candara" pitchFamily="34" charset="0"/>
              </a:rPr>
              <a:t>Tabellare + 13^ + </a:t>
            </a:r>
            <a:r>
              <a:rPr lang="it-IT" b="1" i="1" dirty="0" err="1">
                <a:solidFill>
                  <a:srgbClr val="002060"/>
                </a:solidFill>
                <a:latin typeface="Candara" pitchFamily="34" charset="0"/>
              </a:rPr>
              <a:t>Ind</a:t>
            </a:r>
            <a:r>
              <a:rPr lang="it-IT" b="1" i="1" dirty="0">
                <a:solidFill>
                  <a:srgbClr val="002060"/>
                </a:solidFill>
                <a:latin typeface="Candara" pitchFamily="34" charset="0"/>
              </a:rPr>
              <a:t>. Ente =</a:t>
            </a:r>
            <a:r>
              <a:rPr lang="it-IT" i="1" dirty="0">
                <a:solidFill>
                  <a:srgbClr val="002060"/>
                </a:solidFill>
                <a:latin typeface="Candara" pitchFamily="34" charset="0"/>
              </a:rPr>
              <a:t> </a:t>
            </a:r>
            <a:r>
              <a:rPr lang="it-IT" b="1" i="1" dirty="0">
                <a:solidFill>
                  <a:srgbClr val="002060"/>
                </a:solidFill>
                <a:latin typeface="Candara" pitchFamily="34" charset="0"/>
              </a:rPr>
              <a:t>€ 27.259,38</a:t>
            </a:r>
            <a:r>
              <a:rPr lang="it-IT" dirty="0">
                <a:solidFill>
                  <a:srgbClr val="002060"/>
                </a:solidFill>
                <a:latin typeface="Candara" pitchFamily="34" charset="0"/>
              </a:rPr>
              <a:t> </a:t>
            </a:r>
            <a:r>
              <a:rPr lang="it-IT" dirty="0" smtClean="0">
                <a:solidFill>
                  <a:srgbClr val="002060"/>
                </a:solidFill>
                <a:latin typeface="Candara" pitchFamily="34" charset="0"/>
              </a:rPr>
              <a:t>  </a:t>
            </a:r>
            <a:r>
              <a:rPr lang="it-IT" b="1" i="1" dirty="0" smtClean="0">
                <a:solidFill>
                  <a:srgbClr val="002060"/>
                </a:solidFill>
                <a:latin typeface="Candara" pitchFamily="34" charset="0"/>
              </a:rPr>
              <a:t>(+ </a:t>
            </a:r>
            <a:r>
              <a:rPr lang="it-IT" b="1" i="1" dirty="0">
                <a:solidFill>
                  <a:srgbClr val="002060"/>
                </a:solidFill>
                <a:latin typeface="Candara" pitchFamily="34" charset="0"/>
              </a:rPr>
              <a:t>eventuale RIA</a:t>
            </a:r>
            <a:r>
              <a:rPr lang="it-IT" b="1" i="1" dirty="0" smtClean="0">
                <a:solidFill>
                  <a:srgbClr val="002060"/>
                </a:solidFill>
                <a:latin typeface="Candara" pitchFamily="34" charset="0"/>
              </a:rPr>
              <a:t>)</a:t>
            </a:r>
            <a:endParaRPr lang="it-IT" dirty="0">
              <a:solidFill>
                <a:srgbClr val="002060"/>
              </a:solidFill>
              <a:latin typeface="Candara" pitchFamily="34" charset="0"/>
            </a:endParaRPr>
          </a:p>
        </p:txBody>
      </p:sp>
      <p:pic>
        <p:nvPicPr>
          <p:cNvPr id="6" name="Picture 2" descr="Sirio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953375" y="95250"/>
            <a:ext cx="1019175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1980641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Titolo 1"/>
          <p:cNvSpPr>
            <a:spLocks noGrp="1"/>
          </p:cNvSpPr>
          <p:nvPr>
            <p:ph type="title"/>
          </p:nvPr>
        </p:nvSpPr>
        <p:spPr>
          <a:xfrm>
            <a:off x="468313" y="836613"/>
            <a:ext cx="8229600" cy="495300"/>
          </a:xfrm>
        </p:spPr>
        <p:txBody>
          <a:bodyPr>
            <a:noAutofit/>
          </a:bodyPr>
          <a:lstStyle/>
          <a:p>
            <a:pPr eaLnBrk="1" hangingPunct="1"/>
            <a:r>
              <a:rPr lang="it-IT" sz="3600" b="1" u="sng" dirty="0">
                <a:ln w="0">
                  <a:noFill/>
                </a:ln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latin typeface="Candara" pitchFamily="34" charset="0"/>
                <a:ea typeface="Malgun Gothic" pitchFamily="34" charset="-127"/>
                <a:cs typeface="Arial" pitchFamily="34" charset="0"/>
              </a:rPr>
              <a:t>Quanto si guadagna?</a:t>
            </a:r>
          </a:p>
        </p:txBody>
      </p:sp>
      <p:sp>
        <p:nvSpPr>
          <p:cNvPr id="49154" name="Segnaposto numero diapositiva 5"/>
          <p:cNvSpPr>
            <a:spLocks noGrp="1"/>
          </p:cNvSpPr>
          <p:nvPr>
            <p:ph type="sldNum" sz="quarter" idx="10"/>
          </p:nvPr>
        </p:nvSpPr>
        <p:spPr>
          <a:xfrm>
            <a:off x="8496300" y="6453188"/>
            <a:ext cx="647700" cy="260350"/>
          </a:xfrm>
          <a:noFill/>
        </p:spPr>
        <p:txBody>
          <a:bodyPr/>
          <a:lstStyle/>
          <a:p>
            <a:fld id="{E7D1E4D8-52FF-4F68-8A65-0B0EA56135D0}" type="slidenum">
              <a:rPr lang="it-IT" smtClean="0"/>
              <a:pPr/>
              <a:t>41</a:t>
            </a:fld>
            <a:endParaRPr lang="it-IT" smtClean="0"/>
          </a:p>
        </p:txBody>
      </p:sp>
      <p:graphicFrame>
        <p:nvGraphicFramePr>
          <p:cNvPr id="12" name="Tabella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121417209"/>
              </p:ext>
            </p:extLst>
          </p:nvPr>
        </p:nvGraphicFramePr>
        <p:xfrm>
          <a:off x="900113" y="1989138"/>
          <a:ext cx="7416824" cy="3312368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2376264"/>
                <a:gridCol w="1656184"/>
                <a:gridCol w="1728192"/>
                <a:gridCol w="1656184"/>
              </a:tblGrid>
              <a:tr h="782211"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>
                          <a:latin typeface="Candara" pitchFamily="34" charset="0"/>
                        </a:rPr>
                        <a:t>Contributi</a:t>
                      </a:r>
                    </a:p>
                  </a:txBody>
                  <a:tcPr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dirty="0" smtClean="0">
                          <a:latin typeface="Candara" pitchFamily="34" charset="0"/>
                        </a:rPr>
                        <a:t>Versati dal datore</a:t>
                      </a:r>
                      <a:endParaRPr lang="it-IT" baseline="30000" dirty="0" smtClean="0">
                        <a:latin typeface="Candara" pitchFamily="34" charset="0"/>
                      </a:endParaRPr>
                    </a:p>
                  </a:txBody>
                  <a:tcPr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dirty="0" smtClean="0">
                          <a:latin typeface="Candara" pitchFamily="34" charset="0"/>
                        </a:rPr>
                        <a:t>Versati dal lavoratore</a:t>
                      </a:r>
                      <a:endParaRPr lang="it-IT" baseline="30000" dirty="0" smtClean="0">
                        <a:latin typeface="Candara" pitchFamily="34" charset="0"/>
                      </a:endParaRPr>
                    </a:p>
                  </a:txBody>
                  <a:tcPr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dirty="0" smtClean="0">
                          <a:latin typeface="Candara" pitchFamily="34" charset="0"/>
                        </a:rPr>
                        <a:t>TFR</a:t>
                      </a:r>
                      <a:endParaRPr lang="it-IT" baseline="30000" dirty="0" smtClean="0">
                        <a:latin typeface="Candara" pitchFamily="34" charset="0"/>
                      </a:endParaRPr>
                    </a:p>
                  </a:txBody>
                  <a:tcPr anchor="ctr">
                    <a:solidFill>
                      <a:srgbClr val="00B0F0"/>
                    </a:solidFill>
                  </a:tcPr>
                </a:tc>
              </a:tr>
              <a:tr h="539724">
                <a:tc>
                  <a:txBody>
                    <a:bodyPr/>
                    <a:lstStyle/>
                    <a:p>
                      <a:r>
                        <a:rPr lang="it-IT" b="1" dirty="0" smtClean="0">
                          <a:solidFill>
                            <a:srgbClr val="3333CC"/>
                          </a:solidFill>
                          <a:latin typeface="Candara" pitchFamily="34" charset="0"/>
                        </a:rPr>
                        <a:t>1%</a:t>
                      </a:r>
                      <a:r>
                        <a:rPr lang="it-IT" b="1" baseline="0" dirty="0" smtClean="0">
                          <a:solidFill>
                            <a:srgbClr val="3333CC"/>
                          </a:solidFill>
                          <a:latin typeface="Candara" pitchFamily="34" charset="0"/>
                        </a:rPr>
                        <a:t> datore (A)</a:t>
                      </a:r>
                      <a:endParaRPr lang="it-IT" b="1" dirty="0">
                        <a:solidFill>
                          <a:srgbClr val="3333CC"/>
                        </a:solidFill>
                        <a:latin typeface="Candara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>
                          <a:solidFill>
                            <a:srgbClr val="3333CC"/>
                          </a:solidFill>
                          <a:latin typeface="Candara" pitchFamily="34" charset="0"/>
                        </a:rPr>
                        <a:t>€</a:t>
                      </a:r>
                      <a:r>
                        <a:rPr lang="it-IT" baseline="0" dirty="0" smtClean="0">
                          <a:solidFill>
                            <a:srgbClr val="3333CC"/>
                          </a:solidFill>
                          <a:latin typeface="Candara" pitchFamily="34" charset="0"/>
                        </a:rPr>
                        <a:t> 272,59</a:t>
                      </a:r>
                      <a:endParaRPr lang="it-IT" dirty="0">
                        <a:solidFill>
                          <a:srgbClr val="3333CC"/>
                        </a:solidFill>
                        <a:latin typeface="Candara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b="1" dirty="0" smtClean="0">
                          <a:latin typeface="Candara" pitchFamily="34" charset="0"/>
                        </a:rPr>
                        <a:t>-</a:t>
                      </a:r>
                      <a:endParaRPr lang="it-IT" dirty="0">
                        <a:latin typeface="Candara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b="1" dirty="0" smtClean="0">
                          <a:latin typeface="Candara" pitchFamily="34" charset="0"/>
                        </a:rPr>
                        <a:t>-</a:t>
                      </a:r>
                      <a:endParaRPr lang="it-IT" dirty="0">
                        <a:latin typeface="Candara" pitchFamily="34" charset="0"/>
                      </a:endParaRPr>
                    </a:p>
                  </a:txBody>
                  <a:tcPr anchor="ctr"/>
                </a:tc>
              </a:tr>
              <a:tr h="539724">
                <a:tc>
                  <a:txBody>
                    <a:bodyPr/>
                    <a:lstStyle/>
                    <a:p>
                      <a:r>
                        <a:rPr lang="it-IT" dirty="0" smtClean="0">
                          <a:solidFill>
                            <a:srgbClr val="002060"/>
                          </a:solidFill>
                          <a:latin typeface="Candara" pitchFamily="34" charset="0"/>
                        </a:rPr>
                        <a:t>1% lavoratore</a:t>
                      </a:r>
                      <a:endParaRPr lang="it-IT" dirty="0">
                        <a:solidFill>
                          <a:srgbClr val="002060"/>
                        </a:solidFill>
                        <a:latin typeface="Candara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b="1" dirty="0" smtClean="0">
                          <a:solidFill>
                            <a:srgbClr val="002060"/>
                          </a:solidFill>
                          <a:latin typeface="Candara" pitchFamily="34" charset="0"/>
                        </a:rPr>
                        <a:t>-</a:t>
                      </a:r>
                      <a:endParaRPr lang="it-IT" dirty="0">
                        <a:solidFill>
                          <a:srgbClr val="002060"/>
                        </a:solidFill>
                        <a:latin typeface="Candara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>
                          <a:solidFill>
                            <a:srgbClr val="002060"/>
                          </a:solidFill>
                          <a:latin typeface="Candara" pitchFamily="34" charset="0"/>
                        </a:rPr>
                        <a:t>€</a:t>
                      </a:r>
                      <a:r>
                        <a:rPr lang="it-IT" baseline="0" dirty="0" smtClean="0">
                          <a:solidFill>
                            <a:srgbClr val="002060"/>
                          </a:solidFill>
                          <a:latin typeface="Candara" pitchFamily="34" charset="0"/>
                        </a:rPr>
                        <a:t> 272,59</a:t>
                      </a:r>
                      <a:endParaRPr lang="it-IT" dirty="0">
                        <a:solidFill>
                          <a:srgbClr val="002060"/>
                        </a:solidFill>
                        <a:latin typeface="Candara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b="1" dirty="0" smtClean="0">
                          <a:solidFill>
                            <a:srgbClr val="002060"/>
                          </a:solidFill>
                          <a:latin typeface="Candara" pitchFamily="34" charset="0"/>
                        </a:rPr>
                        <a:t>-</a:t>
                      </a:r>
                      <a:endParaRPr lang="it-IT" dirty="0">
                        <a:solidFill>
                          <a:srgbClr val="002060"/>
                        </a:solidFill>
                        <a:latin typeface="Candara" pitchFamily="34" charset="0"/>
                      </a:endParaRPr>
                    </a:p>
                  </a:txBody>
                  <a:tcPr anchor="ctr"/>
                </a:tc>
              </a:tr>
              <a:tr h="539724">
                <a:tc>
                  <a:txBody>
                    <a:bodyPr/>
                    <a:lstStyle/>
                    <a:p>
                      <a:r>
                        <a:rPr lang="it-IT" dirty="0" smtClean="0">
                          <a:solidFill>
                            <a:srgbClr val="002060"/>
                          </a:solidFill>
                          <a:latin typeface="Candara" pitchFamily="34" charset="0"/>
                        </a:rPr>
                        <a:t>TFR  (100</a:t>
                      </a:r>
                      <a:r>
                        <a:rPr lang="it-IT" baseline="0" dirty="0" smtClean="0">
                          <a:solidFill>
                            <a:srgbClr val="002060"/>
                          </a:solidFill>
                          <a:latin typeface="Candara" pitchFamily="34" charset="0"/>
                        </a:rPr>
                        <a:t>%)</a:t>
                      </a:r>
                      <a:endParaRPr lang="it-IT" dirty="0">
                        <a:solidFill>
                          <a:srgbClr val="002060"/>
                        </a:solidFill>
                        <a:latin typeface="Candara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b="1" dirty="0" smtClean="0">
                          <a:solidFill>
                            <a:srgbClr val="002060"/>
                          </a:solidFill>
                          <a:latin typeface="Candara" pitchFamily="34" charset="0"/>
                        </a:rPr>
                        <a:t>-</a:t>
                      </a:r>
                      <a:endParaRPr lang="it-IT" dirty="0">
                        <a:solidFill>
                          <a:srgbClr val="002060"/>
                        </a:solidFill>
                        <a:latin typeface="Candara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>
                          <a:solidFill>
                            <a:srgbClr val="002060"/>
                          </a:solidFill>
                          <a:latin typeface="Candara" pitchFamily="34" charset="0"/>
                        </a:rPr>
                        <a:t>€ 1.883,62</a:t>
                      </a:r>
                      <a:endParaRPr lang="it-IT" dirty="0">
                        <a:solidFill>
                          <a:srgbClr val="002060"/>
                        </a:solidFill>
                        <a:latin typeface="Candara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b="1" dirty="0" smtClean="0">
                          <a:solidFill>
                            <a:srgbClr val="002060"/>
                          </a:solidFill>
                          <a:latin typeface="Candara" pitchFamily="34" charset="0"/>
                        </a:rPr>
                        <a:t>-</a:t>
                      </a:r>
                      <a:endParaRPr lang="it-IT" dirty="0" smtClean="0">
                        <a:solidFill>
                          <a:srgbClr val="002060"/>
                        </a:solidFill>
                        <a:latin typeface="Candara" pitchFamily="34" charset="0"/>
                      </a:endParaRPr>
                    </a:p>
                  </a:txBody>
                  <a:tcPr anchor="ctr"/>
                </a:tc>
              </a:tr>
              <a:tr h="430223"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b="1" dirty="0" smtClean="0">
                          <a:solidFill>
                            <a:srgbClr val="002060"/>
                          </a:solidFill>
                          <a:latin typeface="Candara" pitchFamily="34" charset="0"/>
                        </a:rPr>
                        <a:t>Totale </a:t>
                      </a:r>
                      <a:r>
                        <a:rPr lang="it-IT" sz="1800" b="1" dirty="0" smtClean="0">
                          <a:solidFill>
                            <a:srgbClr val="002060"/>
                          </a:solidFill>
                          <a:latin typeface="Candara" pitchFamily="34" charset="0"/>
                        </a:rPr>
                        <a:t>(B)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b="1" dirty="0" smtClean="0">
                          <a:solidFill>
                            <a:srgbClr val="002060"/>
                          </a:solidFill>
                          <a:latin typeface="Candara" pitchFamily="34" charset="0"/>
                        </a:rPr>
                        <a:t>-</a:t>
                      </a:r>
                      <a:endParaRPr lang="it-IT" dirty="0">
                        <a:solidFill>
                          <a:srgbClr val="002060"/>
                        </a:solidFill>
                        <a:latin typeface="Candara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b="1" dirty="0" smtClean="0">
                          <a:solidFill>
                            <a:srgbClr val="002060"/>
                          </a:solidFill>
                          <a:latin typeface="Candara" pitchFamily="34" charset="0"/>
                        </a:rPr>
                        <a:t>€ 2.156,21</a:t>
                      </a:r>
                      <a:endParaRPr lang="it-IT" sz="1400" b="1" dirty="0">
                        <a:solidFill>
                          <a:srgbClr val="002060"/>
                        </a:solidFill>
                        <a:latin typeface="Candara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b="1" dirty="0" smtClean="0">
                          <a:solidFill>
                            <a:srgbClr val="002060"/>
                          </a:solidFill>
                          <a:latin typeface="Candara" pitchFamily="34" charset="0"/>
                        </a:rPr>
                        <a:t>-</a:t>
                      </a:r>
                      <a:endParaRPr lang="it-IT" dirty="0" smtClean="0">
                        <a:solidFill>
                          <a:srgbClr val="002060"/>
                        </a:solidFill>
                        <a:latin typeface="Candara" pitchFamily="34" charset="0"/>
                      </a:endParaRPr>
                    </a:p>
                  </a:txBody>
                  <a:tcPr anchor="ctr"/>
                </a:tc>
              </a:tr>
              <a:tr h="480762">
                <a:tc>
                  <a:txBody>
                    <a:bodyPr/>
                    <a:lstStyle/>
                    <a:p>
                      <a:pPr algn="r"/>
                      <a:r>
                        <a:rPr lang="it-IT" b="1" dirty="0" smtClean="0">
                          <a:solidFill>
                            <a:srgbClr val="3333CC"/>
                          </a:solidFill>
                          <a:latin typeface="Candara" pitchFamily="34" charset="0"/>
                        </a:rPr>
                        <a:t>Guadagno (C)</a:t>
                      </a:r>
                      <a:endParaRPr lang="it-IT" b="1" dirty="0">
                        <a:solidFill>
                          <a:srgbClr val="3333CC"/>
                        </a:solidFill>
                        <a:latin typeface="Candara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b="1" dirty="0" err="1" smtClean="0">
                          <a:solidFill>
                            <a:srgbClr val="3333CC"/>
                          </a:solidFill>
                          <a:latin typeface="Candara" pitchFamily="34" charset="0"/>
                        </a:rPr>
                        <a:t>C=</a:t>
                      </a:r>
                      <a:r>
                        <a:rPr lang="it-IT" b="1" dirty="0" smtClean="0">
                          <a:solidFill>
                            <a:srgbClr val="3333CC"/>
                          </a:solidFill>
                          <a:latin typeface="Candara" pitchFamily="34" charset="0"/>
                        </a:rPr>
                        <a:t>(A</a:t>
                      </a:r>
                      <a:r>
                        <a:rPr lang="it-IT" b="1" baseline="0" dirty="0" smtClean="0">
                          <a:solidFill>
                            <a:srgbClr val="3333CC"/>
                          </a:solidFill>
                          <a:latin typeface="Candara" pitchFamily="34" charset="0"/>
                        </a:rPr>
                        <a:t> / B)</a:t>
                      </a:r>
                      <a:endParaRPr lang="it-IT" b="1" dirty="0">
                        <a:solidFill>
                          <a:srgbClr val="3333CC"/>
                        </a:solidFill>
                        <a:latin typeface="Candara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b="1" dirty="0" smtClean="0">
                          <a:solidFill>
                            <a:srgbClr val="3333CC"/>
                          </a:solidFill>
                          <a:latin typeface="Candara" pitchFamily="34" charset="0"/>
                        </a:rPr>
                        <a:t>12,6%</a:t>
                      </a:r>
                      <a:endParaRPr lang="it-IT" dirty="0">
                        <a:solidFill>
                          <a:srgbClr val="3333CC"/>
                        </a:solidFill>
                        <a:latin typeface="Candara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b="1" dirty="0" smtClean="0">
                          <a:latin typeface="Candara" pitchFamily="34" charset="0"/>
                        </a:rPr>
                        <a:t>-</a:t>
                      </a:r>
                      <a:endParaRPr lang="it-IT" dirty="0">
                        <a:latin typeface="Candara" pitchFamily="34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pic>
        <p:nvPicPr>
          <p:cNvPr id="5" name="Picture 2" descr="Sirio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953375" y="95250"/>
            <a:ext cx="1019175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5224644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Titolo 1"/>
          <p:cNvSpPr>
            <a:spLocks noGrp="1"/>
          </p:cNvSpPr>
          <p:nvPr>
            <p:ph type="title"/>
          </p:nvPr>
        </p:nvSpPr>
        <p:spPr>
          <a:xfrm>
            <a:off x="519113" y="404813"/>
            <a:ext cx="8229600" cy="495300"/>
          </a:xfrm>
        </p:spPr>
        <p:txBody>
          <a:bodyPr>
            <a:noAutofit/>
          </a:bodyPr>
          <a:lstStyle/>
          <a:p>
            <a:pPr eaLnBrk="1" hangingPunct="1"/>
            <a:r>
              <a:rPr lang="it-IT" sz="3200" b="1" u="sng" dirty="0">
                <a:ln w="0">
                  <a:noFill/>
                </a:ln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latin typeface="Candara" pitchFamily="34" charset="0"/>
                <a:ea typeface="Malgun Gothic" pitchFamily="34" charset="-127"/>
                <a:cs typeface="Arial" pitchFamily="34" charset="0"/>
              </a:rPr>
              <a:t>..... e non finisce qui!</a:t>
            </a:r>
          </a:p>
        </p:txBody>
      </p:sp>
      <p:sp>
        <p:nvSpPr>
          <p:cNvPr id="50178" name="Segnaposto contenuto 2"/>
          <p:cNvSpPr>
            <a:spLocks noGrp="1"/>
          </p:cNvSpPr>
          <p:nvPr>
            <p:ph idx="1"/>
          </p:nvPr>
        </p:nvSpPr>
        <p:spPr>
          <a:xfrm>
            <a:off x="467545" y="1340123"/>
            <a:ext cx="8064896" cy="5329237"/>
          </a:xfrm>
        </p:spPr>
        <p:txBody>
          <a:bodyPr/>
          <a:lstStyle/>
          <a:p>
            <a:pPr marL="0" indent="0" algn="just" eaLnBrk="1" hangingPunct="1">
              <a:buFont typeface="Wingdings" pitchFamily="2" charset="2"/>
              <a:buNone/>
            </a:pPr>
            <a:r>
              <a:rPr lang="it-IT" sz="2200" dirty="0" smtClean="0">
                <a:solidFill>
                  <a:srgbClr val="002060"/>
                </a:solidFill>
                <a:latin typeface="Candara" pitchFamily="34" charset="0"/>
              </a:rPr>
              <a:t>I guadagni derivante dall’1% di contribuzione versato dal datore di lavoro e dall’aggiuntivo 1,5% (solo ante 2001 e iscritti INPDAP) non sono gli unici per il lavoratore:</a:t>
            </a:r>
          </a:p>
          <a:p>
            <a:pPr marL="0" indent="0" eaLnBrk="1" hangingPunct="1">
              <a:buFont typeface="Wingdings" pitchFamily="2" charset="2"/>
              <a:buNone/>
            </a:pPr>
            <a:endParaRPr lang="it-IT" sz="800" dirty="0" smtClean="0">
              <a:latin typeface="Candara" pitchFamily="34" charset="0"/>
            </a:endParaRPr>
          </a:p>
          <a:p>
            <a:pPr lvl="1" eaLnBrk="1" hangingPunct="1">
              <a:spcBef>
                <a:spcPts val="1200"/>
              </a:spcBef>
              <a:buFont typeface="Arial" pitchFamily="34" charset="0"/>
              <a:buChar char="•"/>
            </a:pPr>
            <a:r>
              <a:rPr lang="it-IT" sz="2200" b="1" dirty="0">
                <a:solidFill>
                  <a:srgbClr val="0000FF"/>
                </a:solidFill>
                <a:latin typeface="Candara" pitchFamily="34" charset="0"/>
              </a:rPr>
              <a:t>Rendimento quota del </a:t>
            </a:r>
            <a:r>
              <a:rPr lang="it-IT" sz="2200" b="1" dirty="0" smtClean="0">
                <a:solidFill>
                  <a:srgbClr val="0000FF"/>
                </a:solidFill>
                <a:latin typeface="Candara" pitchFamily="34" charset="0"/>
              </a:rPr>
              <a:t>28,94% </a:t>
            </a:r>
            <a:r>
              <a:rPr lang="it-IT" sz="2200" b="1" dirty="0">
                <a:solidFill>
                  <a:srgbClr val="0000FF"/>
                </a:solidFill>
                <a:latin typeface="Candara" pitchFamily="34" charset="0"/>
              </a:rPr>
              <a:t>TFR </a:t>
            </a:r>
            <a:r>
              <a:rPr lang="it-IT" sz="2200" dirty="0" smtClean="0">
                <a:solidFill>
                  <a:srgbClr val="002060"/>
                </a:solidFill>
                <a:latin typeface="Candara" pitchFamily="34" charset="0"/>
              </a:rPr>
              <a:t>confluita al fondo e rivalutata con media paniere e/o fondo (a settembre 2012 il rendimento medio dei fondi chiusi </a:t>
            </a:r>
            <a:r>
              <a:rPr lang="it-IT" sz="2200" b="1" dirty="0">
                <a:solidFill>
                  <a:srgbClr val="0000FF"/>
                </a:solidFill>
                <a:latin typeface="Candara" pitchFamily="34" charset="0"/>
              </a:rPr>
              <a:t>è </a:t>
            </a:r>
            <a:r>
              <a:rPr lang="it-IT" sz="2200" b="1" u="sng" dirty="0">
                <a:solidFill>
                  <a:srgbClr val="0000FF"/>
                </a:solidFill>
                <a:latin typeface="Candara" pitchFamily="34" charset="0"/>
              </a:rPr>
              <a:t>6,2%</a:t>
            </a:r>
            <a:r>
              <a:rPr lang="it-IT" sz="2200" b="1" dirty="0">
                <a:solidFill>
                  <a:srgbClr val="002060"/>
                </a:solidFill>
                <a:latin typeface="Candara" pitchFamily="34" charset="0"/>
              </a:rPr>
              <a:t>,</a:t>
            </a:r>
            <a:r>
              <a:rPr lang="it-IT" sz="2200" b="1" dirty="0">
                <a:solidFill>
                  <a:srgbClr val="0000FF"/>
                </a:solidFill>
                <a:latin typeface="Candara" pitchFamily="34" charset="0"/>
              </a:rPr>
              <a:t> </a:t>
            </a:r>
            <a:r>
              <a:rPr lang="it-IT" sz="2200" dirty="0" smtClean="0">
                <a:solidFill>
                  <a:srgbClr val="002060"/>
                </a:solidFill>
                <a:latin typeface="Candara" pitchFamily="34" charset="0"/>
              </a:rPr>
              <a:t>quello del </a:t>
            </a:r>
            <a:r>
              <a:rPr lang="it-IT" sz="2200" i="1" dirty="0" smtClean="0">
                <a:solidFill>
                  <a:srgbClr val="002060"/>
                </a:solidFill>
                <a:latin typeface="Candara" pitchFamily="34" charset="0"/>
              </a:rPr>
              <a:t>«paniere» </a:t>
            </a:r>
            <a:r>
              <a:rPr lang="it-IT" sz="2200" dirty="0" smtClean="0">
                <a:solidFill>
                  <a:srgbClr val="002060"/>
                </a:solidFill>
                <a:latin typeface="Candara" pitchFamily="34" charset="0"/>
              </a:rPr>
              <a:t>6,29%)</a:t>
            </a:r>
          </a:p>
          <a:p>
            <a:pPr lvl="1" eaLnBrk="1" hangingPunct="1">
              <a:buFont typeface="Arial" pitchFamily="34" charset="0"/>
              <a:buChar char="•"/>
            </a:pPr>
            <a:r>
              <a:rPr lang="it-IT" sz="2200" b="1" dirty="0">
                <a:solidFill>
                  <a:srgbClr val="0000FF"/>
                </a:solidFill>
                <a:latin typeface="Candara" pitchFamily="34" charset="0"/>
              </a:rPr>
              <a:t>Rendimento quota del </a:t>
            </a:r>
            <a:r>
              <a:rPr lang="it-IT" sz="2200" b="1" dirty="0" smtClean="0">
                <a:solidFill>
                  <a:srgbClr val="0000FF"/>
                </a:solidFill>
                <a:latin typeface="Candara" pitchFamily="34" charset="0"/>
              </a:rPr>
              <a:t>71,06% </a:t>
            </a:r>
            <a:r>
              <a:rPr lang="it-IT" sz="2200" b="1" dirty="0">
                <a:solidFill>
                  <a:srgbClr val="0000FF"/>
                </a:solidFill>
                <a:latin typeface="Candara" pitchFamily="34" charset="0"/>
              </a:rPr>
              <a:t>TFR </a:t>
            </a:r>
            <a:r>
              <a:rPr lang="it-IT" sz="2200" dirty="0" smtClean="0">
                <a:solidFill>
                  <a:srgbClr val="002060"/>
                </a:solidFill>
                <a:latin typeface="Candara" pitchFamily="34" charset="0"/>
              </a:rPr>
              <a:t>gestita INPDAP e rivalutata con regole art. 2120 C.C. (il TFR medio netto </a:t>
            </a:r>
            <a:r>
              <a:rPr lang="it-IT" sz="2200" b="1" dirty="0">
                <a:solidFill>
                  <a:srgbClr val="0000FF"/>
                </a:solidFill>
                <a:latin typeface="Candara" pitchFamily="34" charset="0"/>
              </a:rPr>
              <a:t>è </a:t>
            </a:r>
            <a:r>
              <a:rPr lang="it-IT" sz="2200" b="1" u="sng" dirty="0">
                <a:solidFill>
                  <a:srgbClr val="0000FF"/>
                </a:solidFill>
                <a:latin typeface="Candara" pitchFamily="34" charset="0"/>
              </a:rPr>
              <a:t>2,5%</a:t>
            </a:r>
            <a:r>
              <a:rPr lang="it-IT" sz="2200" b="1" dirty="0">
                <a:solidFill>
                  <a:srgbClr val="002060"/>
                </a:solidFill>
                <a:latin typeface="Candara" pitchFamily="34" charset="0"/>
              </a:rPr>
              <a:t>)</a:t>
            </a:r>
          </a:p>
          <a:p>
            <a:pPr lvl="1" eaLnBrk="1" hangingPunct="1">
              <a:buFont typeface="Arial" pitchFamily="34" charset="0"/>
              <a:buChar char="•"/>
            </a:pPr>
            <a:r>
              <a:rPr lang="it-IT" sz="2200" b="1" dirty="0">
                <a:solidFill>
                  <a:srgbClr val="0000FF"/>
                </a:solidFill>
                <a:latin typeface="Candara" pitchFamily="34" charset="0"/>
              </a:rPr>
              <a:t>Deduzione fiscale </a:t>
            </a:r>
            <a:r>
              <a:rPr lang="it-IT" sz="2200" dirty="0" smtClean="0">
                <a:solidFill>
                  <a:srgbClr val="002060"/>
                </a:solidFill>
                <a:latin typeface="Candara" pitchFamily="34" charset="0"/>
              </a:rPr>
              <a:t>dei contributi (aliquota marginale Irpef)</a:t>
            </a:r>
          </a:p>
          <a:p>
            <a:pPr lvl="1" eaLnBrk="1" hangingPunct="1">
              <a:buFont typeface="Arial" pitchFamily="34" charset="0"/>
              <a:buChar char="•"/>
            </a:pPr>
            <a:r>
              <a:rPr lang="it-IT" sz="2200" dirty="0" smtClean="0">
                <a:solidFill>
                  <a:srgbClr val="002060"/>
                </a:solidFill>
                <a:latin typeface="Candara" pitchFamily="34" charset="0"/>
              </a:rPr>
              <a:t>Corresponsione capitale in tempi più brevi (maggiore per post 2000)</a:t>
            </a:r>
          </a:p>
          <a:p>
            <a:pPr lvl="1" eaLnBrk="1" hangingPunct="1">
              <a:buFont typeface="Arial" pitchFamily="34" charset="0"/>
              <a:buChar char="•"/>
            </a:pPr>
            <a:r>
              <a:rPr lang="it-IT" sz="2200" dirty="0" smtClean="0">
                <a:solidFill>
                  <a:srgbClr val="002060"/>
                </a:solidFill>
                <a:latin typeface="Candara" pitchFamily="34" charset="0"/>
              </a:rPr>
              <a:t>Riduzione dei costi sostenuti per le forme integrative</a:t>
            </a:r>
          </a:p>
        </p:txBody>
      </p:sp>
      <p:sp>
        <p:nvSpPr>
          <p:cNvPr id="50179" name="Segnaposto numero diapositiva 3"/>
          <p:cNvSpPr>
            <a:spLocks noGrp="1"/>
          </p:cNvSpPr>
          <p:nvPr>
            <p:ph type="sldNum" sz="quarter" idx="10"/>
          </p:nvPr>
        </p:nvSpPr>
        <p:spPr>
          <a:xfrm>
            <a:off x="8526463" y="6453188"/>
            <a:ext cx="647700" cy="260350"/>
          </a:xfrm>
          <a:noFill/>
        </p:spPr>
        <p:txBody>
          <a:bodyPr/>
          <a:lstStyle/>
          <a:p>
            <a:fld id="{C3873D17-DC9F-4FBD-9208-3DA7B5B28429}" type="slidenum">
              <a:rPr lang="it-IT" smtClean="0"/>
              <a:pPr/>
              <a:t>42</a:t>
            </a:fld>
            <a:endParaRPr lang="it-IT" smtClean="0"/>
          </a:p>
        </p:txBody>
      </p:sp>
      <p:pic>
        <p:nvPicPr>
          <p:cNvPr id="5" name="Picture 2" descr="Sirio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953375" y="95250"/>
            <a:ext cx="1019175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4645574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3600" b="1" u="sng" dirty="0">
                <a:ln w="0">
                  <a:noFill/>
                </a:ln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latin typeface="Candara" pitchFamily="34" charset="0"/>
                <a:ea typeface="Malgun Gothic" pitchFamily="34" charset="-127"/>
                <a:cs typeface="Arial" pitchFamily="34" charset="0"/>
              </a:rPr>
              <a:t>Facciamo un </a:t>
            </a:r>
            <a:r>
              <a:rPr lang="it-IT" sz="3600" b="1" u="sng" dirty="0" smtClean="0">
                <a:ln w="0">
                  <a:noFill/>
                </a:ln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latin typeface="Candara" pitchFamily="34" charset="0"/>
                <a:ea typeface="Malgun Gothic" pitchFamily="34" charset="-127"/>
                <a:cs typeface="Arial" pitchFamily="34" charset="0"/>
              </a:rPr>
              <a:t>Esempio</a:t>
            </a:r>
            <a:endParaRPr lang="it-IT" sz="3600" b="1" u="sng" dirty="0">
              <a:ln w="0">
                <a:noFill/>
              </a:ln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latin typeface="Candara" pitchFamily="34" charset="0"/>
              <a:ea typeface="Malgun Gothic" pitchFamily="34" charset="-127"/>
              <a:cs typeface="Arial" pitchFamily="34" charset="0"/>
            </a:endParaRPr>
          </a:p>
        </p:txBody>
      </p:sp>
      <p:sp>
        <p:nvSpPr>
          <p:cNvPr id="63490" name="Segnaposto contenuto 2"/>
          <p:cNvSpPr>
            <a:spLocks noGrp="1"/>
          </p:cNvSpPr>
          <p:nvPr>
            <p:ph idx="1"/>
          </p:nvPr>
        </p:nvSpPr>
        <p:spPr>
          <a:xfrm>
            <a:off x="611560" y="1484908"/>
            <a:ext cx="8013328" cy="4824412"/>
          </a:xfrm>
        </p:spPr>
        <p:txBody>
          <a:bodyPr>
            <a:normAutofit lnSpcReduction="10000"/>
          </a:bodyPr>
          <a:lstStyle/>
          <a:p>
            <a:pPr marL="0" indent="0" algn="just">
              <a:buFont typeface="Wingdings" pitchFamily="2" charset="2"/>
              <a:buNone/>
              <a:defRPr/>
            </a:pPr>
            <a:r>
              <a:rPr lang="it-IT" sz="2600" b="1" dirty="0" smtClean="0">
                <a:solidFill>
                  <a:srgbClr val="0000FF"/>
                </a:solidFill>
                <a:latin typeface="Candara" pitchFamily="34" charset="0"/>
              </a:rPr>
              <a:t>Lavoratore EPNE assunto il 2 gennaio 1990: 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  <a:defRPr/>
            </a:pPr>
            <a:r>
              <a:rPr lang="it-IT" sz="2400" dirty="0" smtClean="0">
                <a:solidFill>
                  <a:srgbClr val="002060"/>
                </a:solidFill>
                <a:latin typeface="Candara" pitchFamily="34" charset="0"/>
              </a:rPr>
              <a:t>attualmente con qualifica C3 con 22 anni anzianità, andrà in pensione a 42 anni di servizio nel 2032 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  <a:defRPr/>
            </a:pPr>
            <a:r>
              <a:rPr lang="it-IT" sz="2400" dirty="0" smtClean="0">
                <a:solidFill>
                  <a:srgbClr val="002060"/>
                </a:solidFill>
                <a:latin typeface="Candara" pitchFamily="34" charset="0"/>
              </a:rPr>
              <a:t>in assenza di carriera e con una crescita retributiva annua pari all’inflazione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  <a:defRPr/>
            </a:pPr>
            <a:r>
              <a:rPr lang="it-IT" sz="2400" dirty="0">
                <a:solidFill>
                  <a:srgbClr val="002060"/>
                </a:solidFill>
                <a:latin typeface="Candara" pitchFamily="34" charset="0"/>
              </a:rPr>
              <a:t>i</a:t>
            </a:r>
            <a:r>
              <a:rPr lang="it-IT" sz="2400" dirty="0" smtClean="0">
                <a:solidFill>
                  <a:srgbClr val="002060"/>
                </a:solidFill>
                <a:latin typeface="Candara" pitchFamily="34" charset="0"/>
              </a:rPr>
              <a:t>nflazione annua 2% medio costante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  <a:defRPr/>
            </a:pPr>
            <a:endParaRPr lang="it-IT" sz="2400" dirty="0" smtClean="0">
              <a:solidFill>
                <a:srgbClr val="002060"/>
              </a:solidFill>
              <a:latin typeface="Candara" pitchFamily="34" charset="0"/>
            </a:endParaRPr>
          </a:p>
          <a:p>
            <a:pPr marL="0" indent="0" algn="just">
              <a:spcBef>
                <a:spcPts val="1200"/>
              </a:spcBef>
              <a:buFont typeface="Wingdings" pitchFamily="2" charset="2"/>
              <a:buNone/>
              <a:defRPr/>
            </a:pPr>
            <a:r>
              <a:rPr lang="it-IT" sz="2600" b="1" dirty="0" smtClean="0">
                <a:solidFill>
                  <a:srgbClr val="0000FF"/>
                </a:solidFill>
                <a:latin typeface="Candara" pitchFamily="34" charset="0"/>
              </a:rPr>
              <a:t>Aderisce a SIRIO da gennaio 2013: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  <a:defRPr/>
            </a:pPr>
            <a:r>
              <a:rPr lang="it-IT" sz="2400" dirty="0">
                <a:solidFill>
                  <a:srgbClr val="002060"/>
                </a:solidFill>
                <a:latin typeface="Candara" pitchFamily="34" charset="0"/>
              </a:rPr>
              <a:t>c</a:t>
            </a:r>
            <a:r>
              <a:rPr lang="it-IT" sz="2400" dirty="0" smtClean="0">
                <a:solidFill>
                  <a:srgbClr val="002060"/>
                </a:solidFill>
                <a:latin typeface="Candara" pitchFamily="34" charset="0"/>
              </a:rPr>
              <a:t>ontributo datore 1%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  <a:defRPr/>
            </a:pPr>
            <a:r>
              <a:rPr lang="it-IT" sz="2400" dirty="0">
                <a:solidFill>
                  <a:srgbClr val="002060"/>
                </a:solidFill>
                <a:latin typeface="Candara" pitchFamily="34" charset="0"/>
              </a:rPr>
              <a:t>r</a:t>
            </a:r>
            <a:r>
              <a:rPr lang="it-IT" sz="2400" dirty="0" smtClean="0">
                <a:solidFill>
                  <a:srgbClr val="002060"/>
                </a:solidFill>
                <a:latin typeface="Candara" pitchFamily="34" charset="0"/>
              </a:rPr>
              <a:t>endimento SIRIO pari alla rivalutazione del TFR (2%*75%+1,5%=3%)</a:t>
            </a:r>
          </a:p>
        </p:txBody>
      </p:sp>
      <p:sp>
        <p:nvSpPr>
          <p:cNvPr id="51203" name="Segnaposto numero diapositiva 4"/>
          <p:cNvSpPr>
            <a:spLocks noGrp="1"/>
          </p:cNvSpPr>
          <p:nvPr>
            <p:ph type="sldNum" sz="quarter" idx="10"/>
          </p:nvPr>
        </p:nvSpPr>
        <p:spPr>
          <a:xfrm>
            <a:off x="8491538" y="6453188"/>
            <a:ext cx="647700" cy="260350"/>
          </a:xfrm>
          <a:noFill/>
        </p:spPr>
        <p:txBody>
          <a:bodyPr/>
          <a:lstStyle/>
          <a:p>
            <a:fld id="{E3C07F1E-C44D-41CD-860F-2161D977E381}" type="slidenum">
              <a:rPr lang="it-IT" smtClean="0"/>
              <a:pPr/>
              <a:t>43</a:t>
            </a:fld>
            <a:endParaRPr lang="it-IT" smtClean="0"/>
          </a:p>
        </p:txBody>
      </p:sp>
      <p:pic>
        <p:nvPicPr>
          <p:cNvPr id="5" name="Picture 2" descr="Sirio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953375" y="95250"/>
            <a:ext cx="1019175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0769695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Titolo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43000"/>
          </a:xfrm>
        </p:spPr>
        <p:txBody>
          <a:bodyPr>
            <a:normAutofit/>
          </a:bodyPr>
          <a:lstStyle/>
          <a:p>
            <a:r>
              <a:rPr lang="it-IT" sz="4000" b="1" u="sng" dirty="0">
                <a:ln w="0">
                  <a:noFill/>
                </a:ln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latin typeface="Candara" pitchFamily="34" charset="0"/>
                <a:ea typeface="Malgun Gothic" pitchFamily="34" charset="-127"/>
                <a:cs typeface="Arial" pitchFamily="34" charset="0"/>
              </a:rPr>
              <a:t>Vediamo …</a:t>
            </a:r>
          </a:p>
        </p:txBody>
      </p:sp>
      <p:pic>
        <p:nvPicPr>
          <p:cNvPr id="552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1432396"/>
            <a:ext cx="6813550" cy="4660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F2608-2DB5-4E90-BD4B-5C0BCD390594}" type="slidenum">
              <a:rPr lang="it-IT" smtClean="0"/>
              <a:pPr/>
              <a:t>44</a:t>
            </a:fld>
            <a:endParaRPr lang="it-IT"/>
          </a:p>
        </p:txBody>
      </p:sp>
      <p:pic>
        <p:nvPicPr>
          <p:cNvPr id="6" name="Picture 2" descr="Sirio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953375" y="95250"/>
            <a:ext cx="1019175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7184631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341784"/>
            <a:ext cx="8229600" cy="1143000"/>
          </a:xfrm>
        </p:spPr>
        <p:txBody>
          <a:bodyPr>
            <a:normAutofit/>
          </a:bodyPr>
          <a:lstStyle/>
          <a:p>
            <a:r>
              <a:rPr lang="it-IT" b="1" u="sng" dirty="0">
                <a:ln w="0">
                  <a:noFill/>
                </a:ln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latin typeface="Candara" pitchFamily="34" charset="0"/>
                <a:ea typeface="Malgun Gothic" pitchFamily="34" charset="-127"/>
                <a:cs typeface="Arial" pitchFamily="34" charset="0"/>
              </a:rPr>
              <a:t>La Campagna di </a:t>
            </a:r>
            <a:r>
              <a:rPr lang="it-IT" b="1" u="sng" dirty="0" smtClean="0">
                <a:ln w="0">
                  <a:noFill/>
                </a:ln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latin typeface="Candara" pitchFamily="34" charset="0"/>
                <a:ea typeface="Malgun Gothic" pitchFamily="34" charset="-127"/>
                <a:cs typeface="Arial" pitchFamily="34" charset="0"/>
              </a:rPr>
              <a:t>Informazione</a:t>
            </a:r>
            <a:endParaRPr lang="it-IT" sz="27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744216"/>
            <a:ext cx="8229600" cy="470912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it-IT" sz="2400" b="1" dirty="0">
                <a:ln>
                  <a:solidFill>
                    <a:srgbClr val="002060"/>
                  </a:solidFill>
                </a:ln>
                <a:solidFill>
                  <a:srgbClr val="00CCFF"/>
                </a:solidFill>
                <a:latin typeface="Candara" pitchFamily="34" charset="0"/>
              </a:rPr>
              <a:t>Fondo Pensione </a:t>
            </a:r>
            <a:r>
              <a:rPr lang="it-IT" sz="2400" b="1" dirty="0" smtClean="0">
                <a:ln>
                  <a:solidFill>
                    <a:srgbClr val="002060"/>
                  </a:solidFill>
                </a:ln>
                <a:solidFill>
                  <a:srgbClr val="00CCFF"/>
                </a:solidFill>
                <a:latin typeface="Candara" pitchFamily="34" charset="0"/>
              </a:rPr>
              <a:t>SIRIO </a:t>
            </a:r>
            <a:r>
              <a:rPr lang="it-IT" sz="2400" dirty="0" smtClean="0">
                <a:solidFill>
                  <a:srgbClr val="002060"/>
                </a:solidFill>
                <a:latin typeface="Candara" pitchFamily="34" charset="0"/>
              </a:rPr>
              <a:t>ha messo in atto diversi strumenti di informazione e di conoscenza del Fondo:</a:t>
            </a:r>
          </a:p>
          <a:p>
            <a:pPr marL="0" indent="0" algn="just">
              <a:buNone/>
            </a:pPr>
            <a:endParaRPr lang="it-IT" sz="2400" dirty="0">
              <a:solidFill>
                <a:srgbClr val="002060"/>
              </a:solidFill>
              <a:latin typeface="Candara" pitchFamily="34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it-IT" sz="2400" dirty="0" smtClean="0">
                <a:solidFill>
                  <a:srgbClr val="002060"/>
                </a:solidFill>
                <a:latin typeface="Candara" pitchFamily="34" charset="0"/>
              </a:rPr>
              <a:t>Il Sito web </a:t>
            </a:r>
            <a:r>
              <a:rPr lang="it-IT" sz="2400" dirty="0" smtClean="0">
                <a:solidFill>
                  <a:srgbClr val="002060"/>
                </a:solidFill>
                <a:latin typeface="Candara" pitchFamily="34" charset="0"/>
                <a:hlinkClick r:id="rId2"/>
              </a:rPr>
              <a:t>www.fondopensionesirio.it</a:t>
            </a:r>
            <a:endParaRPr lang="it-IT" sz="2400" dirty="0" smtClean="0">
              <a:solidFill>
                <a:srgbClr val="002060"/>
              </a:solidFill>
              <a:latin typeface="Candara" pitchFamily="34" charset="0"/>
            </a:endParaRPr>
          </a:p>
          <a:p>
            <a:pPr algn="just">
              <a:buFont typeface="Wingdings" pitchFamily="2" charset="2"/>
              <a:buChar char="ü"/>
            </a:pPr>
            <a:endParaRPr lang="it-IT" sz="2400" dirty="0">
              <a:solidFill>
                <a:srgbClr val="002060"/>
              </a:solidFill>
              <a:latin typeface="Candara" pitchFamily="34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it-IT" sz="2400" dirty="0" smtClean="0">
                <a:solidFill>
                  <a:srgbClr val="002060"/>
                </a:solidFill>
                <a:latin typeface="Candara" pitchFamily="34" charset="0"/>
              </a:rPr>
              <a:t>Brochure e pieghevoli</a:t>
            </a:r>
          </a:p>
          <a:p>
            <a:pPr algn="just">
              <a:buFont typeface="Wingdings" pitchFamily="2" charset="2"/>
              <a:buChar char="ü"/>
            </a:pPr>
            <a:endParaRPr lang="it-IT" sz="2400" dirty="0">
              <a:solidFill>
                <a:srgbClr val="002060"/>
              </a:solidFill>
              <a:latin typeface="Candara" pitchFamily="34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it-IT" sz="2400" dirty="0" smtClean="0">
                <a:solidFill>
                  <a:srgbClr val="002060"/>
                </a:solidFill>
                <a:latin typeface="Candara" pitchFamily="34" charset="0"/>
              </a:rPr>
              <a:t>Video promozionale (in fase di realizzazione)</a:t>
            </a:r>
          </a:p>
          <a:p>
            <a:pPr algn="just">
              <a:buFont typeface="Wingdings" pitchFamily="2" charset="2"/>
              <a:buChar char="ü"/>
            </a:pPr>
            <a:endParaRPr lang="it-IT" sz="2400" dirty="0">
              <a:solidFill>
                <a:srgbClr val="002060"/>
              </a:solidFill>
              <a:latin typeface="Candara" pitchFamily="34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it-IT" sz="2400" dirty="0">
                <a:solidFill>
                  <a:srgbClr val="002060"/>
                </a:solidFill>
                <a:latin typeface="Candara" pitchFamily="34" charset="0"/>
              </a:rPr>
              <a:t>S</a:t>
            </a:r>
            <a:r>
              <a:rPr lang="it-IT" sz="2400" dirty="0" smtClean="0">
                <a:solidFill>
                  <a:srgbClr val="002060"/>
                </a:solidFill>
                <a:latin typeface="Candara" pitchFamily="34" charset="0"/>
              </a:rPr>
              <a:t>ocial network come </a:t>
            </a:r>
            <a:r>
              <a:rPr lang="it-IT" sz="2400" dirty="0" err="1" smtClean="0">
                <a:solidFill>
                  <a:srgbClr val="002060"/>
                </a:solidFill>
                <a:latin typeface="Candara" pitchFamily="34" charset="0"/>
              </a:rPr>
              <a:t>Facebook</a:t>
            </a:r>
            <a:r>
              <a:rPr lang="it-IT" sz="2400" dirty="0" smtClean="0">
                <a:solidFill>
                  <a:srgbClr val="002060"/>
                </a:solidFill>
                <a:latin typeface="Candara" pitchFamily="34" charset="0"/>
              </a:rPr>
              <a:t> e </a:t>
            </a:r>
            <a:r>
              <a:rPr lang="it-IT" sz="2400" dirty="0" err="1" smtClean="0">
                <a:solidFill>
                  <a:srgbClr val="002060"/>
                </a:solidFill>
                <a:latin typeface="Candara" pitchFamily="34" charset="0"/>
              </a:rPr>
              <a:t>Twitter</a:t>
            </a:r>
            <a:r>
              <a:rPr lang="it-IT" sz="2400" dirty="0" smtClean="0">
                <a:solidFill>
                  <a:srgbClr val="002060"/>
                </a:solidFill>
                <a:latin typeface="Candara" pitchFamily="34" charset="0"/>
              </a:rPr>
              <a:t> (sono in fase di realizzazione)</a:t>
            </a:r>
            <a:endParaRPr lang="it-IT" sz="2400" dirty="0">
              <a:solidFill>
                <a:srgbClr val="002060"/>
              </a:solidFill>
              <a:latin typeface="Candara" pitchFamily="34" charset="0"/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F2608-2DB5-4E90-BD4B-5C0BCD390594}" type="slidenum">
              <a:rPr lang="it-IT" smtClean="0"/>
              <a:pPr/>
              <a:t>45</a:t>
            </a:fld>
            <a:endParaRPr lang="it-IT"/>
          </a:p>
        </p:txBody>
      </p:sp>
      <p:pic>
        <p:nvPicPr>
          <p:cNvPr id="5" name="Picture 2" descr="Sirio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953573" y="95063"/>
            <a:ext cx="1019248" cy="4320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3481935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1143000"/>
          </a:xfrm>
        </p:spPr>
        <p:txBody>
          <a:bodyPr>
            <a:normAutofit/>
          </a:bodyPr>
          <a:lstStyle/>
          <a:p>
            <a:r>
              <a:rPr lang="it-IT" sz="3600" b="1" u="sng" dirty="0">
                <a:ln w="0">
                  <a:noFill/>
                </a:ln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latin typeface="Candara" pitchFamily="34" charset="0"/>
                <a:ea typeface="Malgun Gothic" pitchFamily="34" charset="-127"/>
                <a:cs typeface="Arial" pitchFamily="34" charset="0"/>
              </a:rPr>
              <a:t>www.fondopensionesirio.it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F2608-2DB5-4E90-BD4B-5C0BCD390594}" type="slidenum">
              <a:rPr lang="it-IT" smtClean="0"/>
              <a:pPr/>
              <a:t>46</a:t>
            </a:fld>
            <a:endParaRPr lang="it-IT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1514" t="6387" r="33017"/>
          <a:stretch/>
        </p:blipFill>
        <p:spPr bwMode="auto">
          <a:xfrm>
            <a:off x="1187624" y="1061864"/>
            <a:ext cx="3925859" cy="556929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 descr="Sirio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953573" y="95063"/>
            <a:ext cx="1019248" cy="4320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  <p:pic>
        <p:nvPicPr>
          <p:cNvPr id="1026" name="Picture 2" descr="http://www.fondopensionesirio.it/img/btn_simulatore.gif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45874" y="1988840"/>
            <a:ext cx="2836826" cy="100123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pdf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932492" y="4902966"/>
            <a:ext cx="2463591" cy="1728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sellaDiTesto 2"/>
          <p:cNvSpPr txBox="1"/>
          <p:nvPr/>
        </p:nvSpPr>
        <p:spPr>
          <a:xfrm rot="20764614">
            <a:off x="5422452" y="3599620"/>
            <a:ext cx="358891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5400" dirty="0" smtClean="0">
                <a:ln>
                  <a:solidFill>
                    <a:srgbClr val="002060"/>
                  </a:solidFill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ush Script MT" pitchFamily="66" charset="0"/>
              </a:rPr>
              <a:t>In lavorazione!</a:t>
            </a:r>
            <a:endParaRPr lang="it-IT" sz="5400" dirty="0">
              <a:ln>
                <a:solidFill>
                  <a:srgbClr val="002060"/>
                </a:solidFill>
              </a:ln>
              <a:solidFill>
                <a:schemeClr val="accent1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rush Script MT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500371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2050319" y="1340768"/>
            <a:ext cx="6552728" cy="2448272"/>
          </a:xfrm>
        </p:spPr>
        <p:txBody>
          <a:bodyPr>
            <a:normAutofit/>
          </a:bodyPr>
          <a:lstStyle/>
          <a:p>
            <a:pPr algn="r"/>
            <a:r>
              <a:rPr lang="it-IT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Arial" pitchFamily="34" charset="0"/>
              </a:rPr>
              <a:t>Fondo Pensione Complementare</a:t>
            </a:r>
          </a:p>
          <a:p>
            <a:pPr algn="r"/>
            <a:endParaRPr lang="it-IT" sz="14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ffy" pitchFamily="2" charset="0"/>
              <a:cs typeface="Arial" pitchFamily="34" charset="0"/>
            </a:endParaRPr>
          </a:p>
          <a:p>
            <a:pPr algn="r"/>
            <a:r>
              <a:rPr lang="it-IT" sz="1600" b="1" dirty="0" smtClean="0">
                <a:solidFill>
                  <a:srgbClr val="0070C0"/>
                </a:solidFill>
                <a:latin typeface="Candara" pitchFamily="34" charset="0"/>
                <a:cs typeface="Arial" pitchFamily="34" charset="0"/>
              </a:rPr>
              <a:t>Per i lavoratori dei Ministeri, Enti Pubblici non Economici,</a:t>
            </a:r>
          </a:p>
          <a:p>
            <a:pPr algn="r"/>
            <a:r>
              <a:rPr lang="it-IT" sz="1600" b="1" dirty="0" smtClean="0">
                <a:solidFill>
                  <a:srgbClr val="0070C0"/>
                </a:solidFill>
                <a:latin typeface="Candara" pitchFamily="34" charset="0"/>
                <a:cs typeface="Arial" pitchFamily="34" charset="0"/>
              </a:rPr>
              <a:t>della Presidenza del Consiglio dei Ministri, </a:t>
            </a:r>
          </a:p>
          <a:p>
            <a:pPr algn="r"/>
            <a:r>
              <a:rPr lang="it-IT" sz="1600" b="1" dirty="0" smtClean="0">
                <a:solidFill>
                  <a:srgbClr val="0070C0"/>
                </a:solidFill>
                <a:latin typeface="Candara" pitchFamily="34" charset="0"/>
                <a:cs typeface="Arial" pitchFamily="34" charset="0"/>
              </a:rPr>
              <a:t>dell’</a:t>
            </a:r>
            <a:r>
              <a:rPr lang="it-IT" sz="1600" b="1" dirty="0" err="1" smtClean="0">
                <a:solidFill>
                  <a:srgbClr val="0070C0"/>
                </a:solidFill>
                <a:latin typeface="Candara" pitchFamily="34" charset="0"/>
                <a:cs typeface="Arial" pitchFamily="34" charset="0"/>
              </a:rPr>
              <a:t>Enac</a:t>
            </a:r>
            <a:r>
              <a:rPr lang="it-IT" sz="1600" b="1" dirty="0" smtClean="0">
                <a:solidFill>
                  <a:srgbClr val="0070C0"/>
                </a:solidFill>
                <a:latin typeface="Candara" pitchFamily="34" charset="0"/>
                <a:cs typeface="Arial" pitchFamily="34" charset="0"/>
              </a:rPr>
              <a:t> e del </a:t>
            </a:r>
            <a:r>
              <a:rPr lang="it-IT" sz="1600" b="1" dirty="0" err="1" smtClean="0">
                <a:solidFill>
                  <a:srgbClr val="0070C0"/>
                </a:solidFill>
                <a:latin typeface="Candara" pitchFamily="34" charset="0"/>
                <a:cs typeface="Arial" pitchFamily="34" charset="0"/>
              </a:rPr>
              <a:t>Cnel</a:t>
            </a:r>
            <a:r>
              <a:rPr lang="it-IT" sz="1600" b="1" dirty="0" smtClean="0">
                <a:solidFill>
                  <a:srgbClr val="0070C0"/>
                </a:solidFill>
                <a:latin typeface="Candara" pitchFamily="34" charset="0"/>
                <a:cs typeface="Arial" pitchFamily="34" charset="0"/>
              </a:rPr>
              <a:t> </a:t>
            </a:r>
            <a:endParaRPr lang="it-IT" sz="1600" b="1" dirty="0">
              <a:solidFill>
                <a:srgbClr val="0070C0"/>
              </a:solidFill>
              <a:latin typeface="Candara" pitchFamily="34" charset="0"/>
              <a:cs typeface="Arial" pitchFamily="34" charset="0"/>
            </a:endParaRPr>
          </a:p>
        </p:txBody>
      </p:sp>
      <p:pic>
        <p:nvPicPr>
          <p:cNvPr id="4" name="Picture 2" descr="Sirio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444208" y="332656"/>
            <a:ext cx="2016224" cy="8546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-76" r="44118"/>
          <a:stretch/>
        </p:blipFill>
        <p:spPr bwMode="auto">
          <a:xfrm>
            <a:off x="7740353" y="4603041"/>
            <a:ext cx="1403648" cy="2254959"/>
          </a:xfrm>
          <a:prstGeom prst="rect">
            <a:avLst/>
          </a:prstGeom>
          <a:noFill/>
          <a:ln>
            <a:noFill/>
          </a:ln>
          <a:effectLst>
            <a:innerShdw blurRad="63500" dist="50800" dir="18900000">
              <a:prstClr val="black">
                <a:alpha val="50000"/>
              </a:prstClr>
            </a:inn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Arco 8"/>
          <p:cNvSpPr/>
          <p:nvPr/>
        </p:nvSpPr>
        <p:spPr>
          <a:xfrm rot="11585259">
            <a:off x="531398" y="3057347"/>
            <a:ext cx="7920880" cy="2240244"/>
          </a:xfrm>
          <a:prstGeom prst="arc">
            <a:avLst>
              <a:gd name="adj1" fmla="val 11642177"/>
              <a:gd name="adj2" fmla="val 0"/>
            </a:avLst>
          </a:prstGeom>
          <a:noFill/>
          <a:ln w="22225">
            <a:gradFill flip="none" rotWithShape="1">
              <a:gsLst>
                <a:gs pos="0">
                  <a:srgbClr val="0070C0"/>
                </a:gs>
                <a:gs pos="74000">
                  <a:schemeClr val="tx2">
                    <a:lumMod val="60000"/>
                    <a:lumOff val="4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F2608-2DB5-4E90-BD4B-5C0BCD390594}" type="slidenum">
              <a:rPr lang="it-IT" smtClean="0"/>
              <a:pPr/>
              <a:t>47</a:t>
            </a:fld>
            <a:endParaRPr lang="it-IT" dirty="0"/>
          </a:p>
        </p:txBody>
      </p:sp>
      <p:sp>
        <p:nvSpPr>
          <p:cNvPr id="5" name="CasellaDiTesto 4"/>
          <p:cNvSpPr txBox="1"/>
          <p:nvPr/>
        </p:nvSpPr>
        <p:spPr>
          <a:xfrm>
            <a:off x="2987824" y="3140968"/>
            <a:ext cx="4896544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1500" dirty="0" smtClean="0">
                <a:solidFill>
                  <a:srgbClr val="0070C0"/>
                </a:solidFill>
                <a:latin typeface="Brush Script MT" pitchFamily="66" charset="0"/>
              </a:rPr>
              <a:t>Grazie</a:t>
            </a:r>
            <a:endParaRPr lang="it-IT" sz="11500" dirty="0">
              <a:solidFill>
                <a:srgbClr val="0070C0"/>
              </a:solidFill>
              <a:latin typeface="Brush Script MT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577577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1143000"/>
          </a:xfrm>
        </p:spPr>
        <p:txBody>
          <a:bodyPr/>
          <a:lstStyle/>
          <a:p>
            <a:r>
              <a:rPr lang="it-IT" b="1" u="sng" dirty="0" smtClean="0">
                <a:ln w="0">
                  <a:noFill/>
                </a:ln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/>
                <a:latin typeface="Candara" pitchFamily="34" charset="0"/>
                <a:ea typeface="Malgun Gothic" pitchFamily="34" charset="-127"/>
                <a:cs typeface="Arial" pitchFamily="34" charset="0"/>
              </a:rPr>
              <a:t>CHI SIAMO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95536" y="1340768"/>
            <a:ext cx="8424936" cy="5112568"/>
          </a:xfrm>
        </p:spPr>
        <p:txBody>
          <a:bodyPr>
            <a:noAutofit/>
          </a:bodyPr>
          <a:lstStyle/>
          <a:p>
            <a:pPr marL="0" indent="0" algn="ctr">
              <a:lnSpc>
                <a:spcPct val="115000"/>
              </a:lnSpc>
              <a:buNone/>
            </a:pPr>
            <a:r>
              <a:rPr lang="it-IT" sz="2800" dirty="0">
                <a:ln>
                  <a:solidFill>
                    <a:srgbClr val="0070C0"/>
                  </a:solidFill>
                </a:ln>
                <a:solidFill>
                  <a:srgbClr val="002060"/>
                </a:solidFill>
                <a:latin typeface="Candara" pitchFamily="34" charset="0"/>
              </a:rPr>
              <a:t>Fondo SIRIO </a:t>
            </a:r>
            <a:r>
              <a:rPr lang="it-IT" sz="2000" dirty="0">
                <a:solidFill>
                  <a:srgbClr val="002060"/>
                </a:solidFill>
                <a:latin typeface="Candara" pitchFamily="34" charset="0"/>
              </a:rPr>
              <a:t>è un </a:t>
            </a:r>
            <a:r>
              <a:rPr lang="it-IT" sz="2400" b="1" i="1" u="sng" dirty="0">
                <a:solidFill>
                  <a:srgbClr val="0070C0"/>
                </a:solidFill>
                <a:latin typeface="Candara" pitchFamily="34" charset="0"/>
              </a:rPr>
              <a:t>Fondo Negoziale</a:t>
            </a:r>
            <a:r>
              <a:rPr lang="it-IT" sz="2000" dirty="0">
                <a:solidFill>
                  <a:srgbClr val="002060"/>
                </a:solidFill>
                <a:latin typeface="Candara" pitchFamily="34" charset="0"/>
              </a:rPr>
              <a:t>, </a:t>
            </a:r>
            <a:endParaRPr lang="it-IT" sz="2000" dirty="0" smtClean="0">
              <a:solidFill>
                <a:srgbClr val="002060"/>
              </a:solidFill>
              <a:latin typeface="Candara" pitchFamily="34" charset="0"/>
            </a:endParaRPr>
          </a:p>
          <a:p>
            <a:pPr marL="0" indent="0" algn="ctr">
              <a:lnSpc>
                <a:spcPct val="115000"/>
              </a:lnSpc>
              <a:buNone/>
            </a:pPr>
            <a:r>
              <a:rPr lang="it-IT" sz="2000" dirty="0" smtClean="0">
                <a:solidFill>
                  <a:srgbClr val="002060"/>
                </a:solidFill>
                <a:latin typeface="Candara" pitchFamily="34" charset="0"/>
              </a:rPr>
              <a:t>cioè voluto </a:t>
            </a:r>
            <a:r>
              <a:rPr lang="it-IT" sz="2000" dirty="0">
                <a:solidFill>
                  <a:srgbClr val="002060"/>
                </a:solidFill>
                <a:latin typeface="Candara" pitchFamily="34" charset="0"/>
              </a:rPr>
              <a:t>dalle OO.SS. e </a:t>
            </a:r>
            <a:r>
              <a:rPr lang="it-IT" sz="2000" dirty="0" smtClean="0">
                <a:solidFill>
                  <a:srgbClr val="002060"/>
                </a:solidFill>
                <a:latin typeface="Candara" pitchFamily="34" charset="0"/>
              </a:rPr>
              <a:t>dai Datori </a:t>
            </a:r>
            <a:r>
              <a:rPr lang="it-IT" sz="2000" dirty="0">
                <a:solidFill>
                  <a:srgbClr val="002060"/>
                </a:solidFill>
                <a:latin typeface="Candara" pitchFamily="34" charset="0"/>
              </a:rPr>
              <a:t>di lavoro con il Contratto di </a:t>
            </a:r>
            <a:r>
              <a:rPr lang="it-IT" sz="2000" dirty="0" smtClean="0">
                <a:solidFill>
                  <a:srgbClr val="002060"/>
                </a:solidFill>
                <a:latin typeface="Candara" pitchFamily="34" charset="0"/>
              </a:rPr>
              <a:t>lavoro!</a:t>
            </a:r>
          </a:p>
          <a:p>
            <a:pPr marL="0" indent="0" algn="ctr">
              <a:lnSpc>
                <a:spcPct val="115000"/>
              </a:lnSpc>
              <a:buNone/>
            </a:pPr>
            <a:endParaRPr lang="it-IT" sz="800" dirty="0">
              <a:solidFill>
                <a:srgbClr val="002060"/>
              </a:solidFill>
              <a:latin typeface="Candara" pitchFamily="34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  <a:buFont typeface="Wingdings" pitchFamily="2" charset="2"/>
              <a:buChar char="ü"/>
            </a:pPr>
            <a:r>
              <a:rPr lang="it-IT" sz="2000" dirty="0">
                <a:solidFill>
                  <a:srgbClr val="002060"/>
                </a:solidFill>
                <a:latin typeface="Candara" pitchFamily="34" charset="0"/>
              </a:rPr>
              <a:t>E’ riservato</a:t>
            </a:r>
            <a:r>
              <a:rPr lang="it-IT" sz="2400" b="1" i="1" dirty="0">
                <a:solidFill>
                  <a:srgbClr val="0070C0"/>
                </a:solidFill>
                <a:latin typeface="Candara" pitchFamily="34" charset="0"/>
              </a:rPr>
              <a:t> </a:t>
            </a:r>
            <a:r>
              <a:rPr lang="it-IT" sz="2400" b="1" i="1" u="sng" dirty="0">
                <a:solidFill>
                  <a:srgbClr val="0070C0"/>
                </a:solidFill>
                <a:latin typeface="Candara" pitchFamily="34" charset="0"/>
              </a:rPr>
              <a:t>solo</a:t>
            </a:r>
            <a:r>
              <a:rPr lang="it-IT" sz="2400" b="1" i="1" dirty="0">
                <a:solidFill>
                  <a:srgbClr val="0070C0"/>
                </a:solidFill>
                <a:latin typeface="Candara" pitchFamily="34" charset="0"/>
              </a:rPr>
              <a:t> </a:t>
            </a:r>
            <a:r>
              <a:rPr lang="it-IT" sz="2000" dirty="0">
                <a:solidFill>
                  <a:srgbClr val="002060"/>
                </a:solidFill>
                <a:latin typeface="Candara" pitchFamily="34" charset="0"/>
              </a:rPr>
              <a:t>ai destinatari previsti dai </a:t>
            </a:r>
            <a:r>
              <a:rPr lang="it-IT" sz="2000" dirty="0" smtClean="0">
                <a:solidFill>
                  <a:srgbClr val="002060"/>
                </a:solidFill>
                <a:latin typeface="Candara" pitchFamily="34" charset="0"/>
              </a:rPr>
              <a:t>relativi CCNL</a:t>
            </a:r>
            <a:r>
              <a:rPr lang="it-IT" sz="2000" dirty="0">
                <a:solidFill>
                  <a:srgbClr val="002060"/>
                </a:solidFill>
                <a:latin typeface="Candara" pitchFamily="34" charset="0"/>
              </a:rPr>
              <a:t>.</a:t>
            </a:r>
          </a:p>
          <a:p>
            <a:pPr>
              <a:lnSpc>
                <a:spcPct val="115000"/>
              </a:lnSpc>
              <a:spcAft>
                <a:spcPts val="1000"/>
              </a:spcAft>
              <a:buFont typeface="Wingdings" pitchFamily="2" charset="2"/>
              <a:buChar char="ü"/>
            </a:pPr>
            <a:r>
              <a:rPr lang="it-IT" sz="2000" dirty="0" smtClean="0">
                <a:solidFill>
                  <a:srgbClr val="002060"/>
                </a:solidFill>
                <a:latin typeface="Candara" pitchFamily="34" charset="0"/>
              </a:rPr>
              <a:t>E</a:t>
            </a:r>
            <a:r>
              <a:rPr lang="it-IT" sz="2000" dirty="0">
                <a:solidFill>
                  <a:srgbClr val="002060"/>
                </a:solidFill>
                <a:latin typeface="Candara" pitchFamily="34" charset="0"/>
              </a:rPr>
              <a:t>’ un fondo a </a:t>
            </a:r>
            <a:r>
              <a:rPr lang="it-IT" sz="2400" b="1" i="1" u="sng" dirty="0">
                <a:solidFill>
                  <a:srgbClr val="0070C0"/>
                </a:solidFill>
                <a:latin typeface="Candara" pitchFamily="34" charset="0"/>
              </a:rPr>
              <a:t>contribuzione definita </a:t>
            </a:r>
            <a:r>
              <a:rPr lang="it-IT" sz="2000" dirty="0">
                <a:solidFill>
                  <a:srgbClr val="002060"/>
                </a:solidFill>
                <a:latin typeface="Candara" pitchFamily="34" charset="0"/>
              </a:rPr>
              <a:t>e </a:t>
            </a:r>
            <a:r>
              <a:rPr lang="it-IT" sz="2400" b="1" i="1" u="sng" dirty="0">
                <a:solidFill>
                  <a:srgbClr val="0070C0"/>
                </a:solidFill>
                <a:latin typeface="Candara" pitchFamily="34" charset="0"/>
              </a:rPr>
              <a:t>capitalizzazione individuale</a:t>
            </a:r>
            <a:r>
              <a:rPr lang="it-IT" sz="2000" dirty="0">
                <a:solidFill>
                  <a:srgbClr val="002060"/>
                </a:solidFill>
                <a:latin typeface="Candara" pitchFamily="34" charset="0"/>
              </a:rPr>
              <a:t>.</a:t>
            </a:r>
          </a:p>
          <a:p>
            <a:pPr>
              <a:lnSpc>
                <a:spcPct val="115000"/>
              </a:lnSpc>
              <a:spcAft>
                <a:spcPts val="1000"/>
              </a:spcAft>
              <a:buFont typeface="Wingdings" pitchFamily="2" charset="2"/>
              <a:buChar char="ü"/>
            </a:pPr>
            <a:r>
              <a:rPr lang="it-IT" sz="2000" dirty="0" smtClean="0">
                <a:solidFill>
                  <a:srgbClr val="002060"/>
                </a:solidFill>
                <a:latin typeface="Candara" pitchFamily="34" charset="0"/>
              </a:rPr>
              <a:t>E</a:t>
            </a:r>
            <a:r>
              <a:rPr lang="it-IT" sz="2000" dirty="0">
                <a:solidFill>
                  <a:srgbClr val="002060"/>
                </a:solidFill>
                <a:latin typeface="Candara" pitchFamily="34" charset="0"/>
              </a:rPr>
              <a:t>’ un’Associazione </a:t>
            </a:r>
            <a:r>
              <a:rPr lang="it-IT" sz="2400" b="1" i="1" u="sng" dirty="0">
                <a:solidFill>
                  <a:srgbClr val="0070C0"/>
                </a:solidFill>
                <a:latin typeface="Candara" pitchFamily="34" charset="0"/>
              </a:rPr>
              <a:t>senza scopo di lucro</a:t>
            </a:r>
            <a:r>
              <a:rPr lang="it-IT" sz="2000" dirty="0">
                <a:solidFill>
                  <a:srgbClr val="002060"/>
                </a:solidFill>
                <a:latin typeface="Candara" pitchFamily="34" charset="0"/>
              </a:rPr>
              <a:t>, al contrario delle Banche e delle Assicurazioni.</a:t>
            </a:r>
          </a:p>
          <a:p>
            <a:pPr algn="ctr">
              <a:lnSpc>
                <a:spcPct val="115000"/>
              </a:lnSpc>
            </a:pPr>
            <a:endParaRPr lang="it-IT" sz="200" dirty="0">
              <a:solidFill>
                <a:srgbClr val="002060"/>
              </a:solidFill>
              <a:latin typeface="Candara" pitchFamily="34" charset="0"/>
            </a:endParaRPr>
          </a:p>
          <a:p>
            <a:pPr marL="0" indent="0" algn="ctr">
              <a:lnSpc>
                <a:spcPct val="115000"/>
              </a:lnSpc>
              <a:buNone/>
            </a:pPr>
            <a:r>
              <a:rPr lang="it-IT" sz="2000" dirty="0">
                <a:solidFill>
                  <a:srgbClr val="002060"/>
                </a:solidFill>
                <a:latin typeface="Candara" pitchFamily="34" charset="0"/>
              </a:rPr>
              <a:t>Il Fondo è </a:t>
            </a:r>
            <a:r>
              <a:rPr lang="it-IT" sz="2400" b="1" i="1" u="sng" dirty="0">
                <a:solidFill>
                  <a:srgbClr val="0070C0"/>
                </a:solidFill>
                <a:latin typeface="Candara" pitchFamily="34" charset="0"/>
              </a:rPr>
              <a:t>gestito dalle parti sociali </a:t>
            </a:r>
            <a:r>
              <a:rPr lang="it-IT" sz="2000" dirty="0">
                <a:solidFill>
                  <a:srgbClr val="002060"/>
                </a:solidFill>
                <a:latin typeface="Candara" pitchFamily="34" charset="0"/>
              </a:rPr>
              <a:t>che ne hanno determinato la nascita. </a:t>
            </a:r>
            <a:endParaRPr lang="it-IT" sz="2000" dirty="0" smtClean="0">
              <a:solidFill>
                <a:srgbClr val="002060"/>
              </a:solidFill>
              <a:latin typeface="Candara" pitchFamily="34" charset="0"/>
            </a:endParaRPr>
          </a:p>
          <a:p>
            <a:pPr marL="0" indent="0" algn="ctr">
              <a:lnSpc>
                <a:spcPct val="115000"/>
              </a:lnSpc>
              <a:buNone/>
            </a:pPr>
            <a:r>
              <a:rPr lang="it-IT" sz="2000" dirty="0" smtClean="0">
                <a:solidFill>
                  <a:srgbClr val="002060"/>
                </a:solidFill>
                <a:latin typeface="Candara" pitchFamily="34" charset="0"/>
              </a:rPr>
              <a:t>Le </a:t>
            </a:r>
            <a:r>
              <a:rPr lang="it-IT" sz="2000" dirty="0">
                <a:solidFill>
                  <a:srgbClr val="002060"/>
                </a:solidFill>
                <a:latin typeface="Candara" pitchFamily="34" charset="0"/>
              </a:rPr>
              <a:t>uniche spese sono quelle di funzionamento previste dalla legge, </a:t>
            </a:r>
            <a:endParaRPr lang="it-IT" sz="2000" dirty="0" smtClean="0">
              <a:solidFill>
                <a:srgbClr val="002060"/>
              </a:solidFill>
              <a:latin typeface="Candara" pitchFamily="34" charset="0"/>
            </a:endParaRPr>
          </a:p>
          <a:p>
            <a:pPr marL="0" indent="0" algn="ctr">
              <a:lnSpc>
                <a:spcPct val="115000"/>
              </a:lnSpc>
              <a:buNone/>
            </a:pPr>
            <a:r>
              <a:rPr lang="it-IT" sz="2000" dirty="0" smtClean="0">
                <a:solidFill>
                  <a:srgbClr val="002060"/>
                </a:solidFill>
                <a:latin typeface="Candara" pitchFamily="34" charset="0"/>
              </a:rPr>
              <a:t>dagli </a:t>
            </a:r>
            <a:r>
              <a:rPr lang="it-IT" sz="2000" dirty="0">
                <a:solidFill>
                  <a:srgbClr val="002060"/>
                </a:solidFill>
                <a:latin typeface="Candara" pitchFamily="34" charset="0"/>
              </a:rPr>
              <a:t>accordi e dai contratti.</a:t>
            </a:r>
          </a:p>
        </p:txBody>
      </p:sp>
      <p:pic>
        <p:nvPicPr>
          <p:cNvPr id="4" name="Picture 2" descr="Sirio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884368" y="188640"/>
            <a:ext cx="1019248" cy="4320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F2608-2DB5-4E90-BD4B-5C0BCD390594}" type="slidenum">
              <a:rPr lang="it-IT" smtClean="0"/>
              <a:pPr/>
              <a:t>5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xmlns="" val="25927089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11560" y="980728"/>
            <a:ext cx="7848872" cy="5112568"/>
          </a:xfrm>
        </p:spPr>
        <p:txBody>
          <a:bodyPr>
            <a:noAutofit/>
          </a:bodyPr>
          <a:lstStyle/>
          <a:p>
            <a:pPr marL="0" lv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it-IT" sz="2200" dirty="0">
                <a:solidFill>
                  <a:srgbClr val="002060"/>
                </a:solidFill>
                <a:latin typeface="Candara" pitchFamily="34" charset="0"/>
              </a:rPr>
              <a:t>Chi si iscrive al Fondo non è solo un “cliente” ma un </a:t>
            </a:r>
            <a:r>
              <a:rPr lang="it-IT" sz="2800" dirty="0">
                <a:ln>
                  <a:solidFill>
                    <a:srgbClr val="0070C0"/>
                  </a:solidFill>
                </a:ln>
                <a:solidFill>
                  <a:srgbClr val="002060"/>
                </a:solidFill>
                <a:latin typeface="Candara" pitchFamily="34" charset="0"/>
              </a:rPr>
              <a:t>SOCIO</a:t>
            </a:r>
            <a:r>
              <a:rPr lang="it-IT" sz="2200" dirty="0">
                <a:solidFill>
                  <a:srgbClr val="002060"/>
                </a:solidFill>
                <a:latin typeface="Candara" pitchFamily="34" charset="0"/>
              </a:rPr>
              <a:t> del Fondo e perciò partecipa alla sua vita eleggendo gli organi. </a:t>
            </a:r>
            <a:endParaRPr lang="it-IT" sz="2200" dirty="0" smtClean="0">
              <a:solidFill>
                <a:srgbClr val="002060"/>
              </a:solidFill>
              <a:latin typeface="Candara" pitchFamily="34" charset="0"/>
            </a:endParaRPr>
          </a:p>
          <a:p>
            <a:pPr marL="0" lv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it-IT" sz="2200" dirty="0" smtClean="0">
                <a:solidFill>
                  <a:srgbClr val="002060"/>
                </a:solidFill>
                <a:latin typeface="Candara" pitchFamily="34" charset="0"/>
              </a:rPr>
              <a:t>Solo  </a:t>
            </a:r>
            <a:r>
              <a:rPr lang="it-IT" sz="2200" dirty="0">
                <a:solidFill>
                  <a:srgbClr val="002060"/>
                </a:solidFill>
                <a:latin typeface="Candara" pitchFamily="34" charset="0"/>
              </a:rPr>
              <a:t>il primo  </a:t>
            </a:r>
            <a:r>
              <a:rPr lang="it-IT" sz="2200" dirty="0" smtClean="0">
                <a:solidFill>
                  <a:srgbClr val="002060"/>
                </a:solidFill>
                <a:latin typeface="Candara" pitchFamily="34" charset="0"/>
              </a:rPr>
              <a:t>Consiglio di Amministrazione (</a:t>
            </a:r>
            <a:r>
              <a:rPr lang="it-IT" sz="2200" dirty="0" err="1" smtClean="0">
                <a:solidFill>
                  <a:srgbClr val="002060"/>
                </a:solidFill>
                <a:latin typeface="Candara" pitchFamily="34" charset="0"/>
              </a:rPr>
              <a:t>CdA</a:t>
            </a:r>
            <a:r>
              <a:rPr lang="it-IT" sz="2200" dirty="0" smtClean="0">
                <a:solidFill>
                  <a:srgbClr val="002060"/>
                </a:solidFill>
                <a:latin typeface="Candara" pitchFamily="34" charset="0"/>
              </a:rPr>
              <a:t>) </a:t>
            </a:r>
            <a:r>
              <a:rPr lang="it-IT" sz="2200" dirty="0">
                <a:solidFill>
                  <a:srgbClr val="002060"/>
                </a:solidFill>
                <a:latin typeface="Candara" pitchFamily="34" charset="0"/>
              </a:rPr>
              <a:t>è  designato  col </a:t>
            </a:r>
            <a:r>
              <a:rPr lang="it-IT" sz="2200" dirty="0" smtClean="0">
                <a:solidFill>
                  <a:srgbClr val="002060"/>
                </a:solidFill>
                <a:latin typeface="Candara" pitchFamily="34" charset="0"/>
              </a:rPr>
              <a:t>compito </a:t>
            </a:r>
            <a:r>
              <a:rPr lang="it-IT" sz="2200" dirty="0">
                <a:solidFill>
                  <a:srgbClr val="002060"/>
                </a:solidFill>
                <a:latin typeface="Candara" pitchFamily="34" charset="0"/>
              </a:rPr>
              <a:t>di START UP, cioè di avvio del </a:t>
            </a:r>
            <a:r>
              <a:rPr lang="it-IT" sz="2200" dirty="0" smtClean="0">
                <a:solidFill>
                  <a:srgbClr val="002060"/>
                </a:solidFill>
                <a:latin typeface="Candara" pitchFamily="34" charset="0"/>
              </a:rPr>
              <a:t>Fondo</a:t>
            </a:r>
            <a:r>
              <a:rPr lang="it-IT" sz="2200" dirty="0">
                <a:solidFill>
                  <a:srgbClr val="002060"/>
                </a:solidFill>
                <a:latin typeface="Candara" pitchFamily="34" charset="0"/>
              </a:rPr>
              <a:t>.</a:t>
            </a:r>
          </a:p>
          <a:p>
            <a:pPr marL="0" lvl="0" indent="0" algn="just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it-IT" sz="2200" dirty="0">
                <a:solidFill>
                  <a:srgbClr val="002060"/>
                </a:solidFill>
                <a:latin typeface="Candara" pitchFamily="34" charset="0"/>
              </a:rPr>
              <a:t> </a:t>
            </a:r>
          </a:p>
          <a:p>
            <a:pPr marL="0" lv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it-IT" sz="2200" dirty="0">
                <a:solidFill>
                  <a:srgbClr val="002060"/>
                </a:solidFill>
                <a:latin typeface="Candara" pitchFamily="34" charset="0"/>
              </a:rPr>
              <a:t>Al raggiungimento dei </a:t>
            </a:r>
            <a:r>
              <a:rPr lang="it-IT" sz="2800" dirty="0">
                <a:ln>
                  <a:solidFill>
                    <a:srgbClr val="0070C0"/>
                  </a:solidFill>
                </a:ln>
                <a:solidFill>
                  <a:srgbClr val="002060"/>
                </a:solidFill>
                <a:latin typeface="Candara" pitchFamily="34" charset="0"/>
              </a:rPr>
              <a:t>10.000</a:t>
            </a:r>
            <a:r>
              <a:rPr lang="it-IT" sz="2400" dirty="0">
                <a:ln>
                  <a:solidFill>
                    <a:srgbClr val="0070C0"/>
                  </a:solidFill>
                </a:ln>
                <a:solidFill>
                  <a:srgbClr val="002060"/>
                </a:solidFill>
                <a:latin typeface="Candara" pitchFamily="34" charset="0"/>
              </a:rPr>
              <a:t> associati</a:t>
            </a:r>
            <a:r>
              <a:rPr lang="it-IT" sz="2200" dirty="0">
                <a:solidFill>
                  <a:srgbClr val="002060"/>
                </a:solidFill>
                <a:latin typeface="Candara" pitchFamily="34" charset="0"/>
              </a:rPr>
              <a:t>, la legge obbliga all’indizione delle </a:t>
            </a:r>
            <a:r>
              <a:rPr lang="it-IT" sz="2400" dirty="0">
                <a:ln>
                  <a:solidFill>
                    <a:srgbClr val="0070C0"/>
                  </a:solidFill>
                </a:ln>
                <a:solidFill>
                  <a:srgbClr val="002060"/>
                </a:solidFill>
                <a:latin typeface="Candara" pitchFamily="34" charset="0"/>
              </a:rPr>
              <a:t>ELEZIONI</a:t>
            </a:r>
            <a:r>
              <a:rPr lang="it-IT" sz="2200" dirty="0">
                <a:solidFill>
                  <a:srgbClr val="002060"/>
                </a:solidFill>
                <a:latin typeface="Candara" pitchFamily="34" charset="0"/>
              </a:rPr>
              <a:t> per l’</a:t>
            </a:r>
            <a:r>
              <a:rPr lang="it-IT" sz="2400" dirty="0">
                <a:ln>
                  <a:solidFill>
                    <a:srgbClr val="0070C0"/>
                  </a:solidFill>
                </a:ln>
                <a:solidFill>
                  <a:srgbClr val="002060"/>
                </a:solidFill>
                <a:latin typeface="Candara" pitchFamily="34" charset="0"/>
              </a:rPr>
              <a:t>Assemblea</a:t>
            </a:r>
            <a:r>
              <a:rPr lang="it-IT" sz="2200" dirty="0">
                <a:solidFill>
                  <a:srgbClr val="002060"/>
                </a:solidFill>
                <a:latin typeface="Candara" pitchFamily="34" charset="0"/>
              </a:rPr>
              <a:t> (30 componenti </a:t>
            </a:r>
            <a:r>
              <a:rPr lang="it-IT" sz="2200" dirty="0" smtClean="0">
                <a:solidFill>
                  <a:srgbClr val="002060"/>
                </a:solidFill>
                <a:latin typeface="Candara" pitchFamily="34" charset="0"/>
              </a:rPr>
              <a:t>in rappresentanza dei lavoratori e </a:t>
            </a:r>
            <a:r>
              <a:rPr lang="it-IT" sz="2200" dirty="0">
                <a:solidFill>
                  <a:srgbClr val="002060"/>
                </a:solidFill>
                <a:latin typeface="Candara" pitchFamily="34" charset="0"/>
              </a:rPr>
              <a:t>30 </a:t>
            </a:r>
            <a:r>
              <a:rPr lang="it-IT" sz="2200" dirty="0" smtClean="0">
                <a:solidFill>
                  <a:srgbClr val="002060"/>
                </a:solidFill>
                <a:latin typeface="Candara" pitchFamily="34" charset="0"/>
              </a:rPr>
              <a:t>datoriali): </a:t>
            </a:r>
            <a:r>
              <a:rPr lang="it-IT" sz="2200" dirty="0">
                <a:solidFill>
                  <a:srgbClr val="002060"/>
                </a:solidFill>
                <a:latin typeface="Candara" pitchFamily="34" charset="0"/>
              </a:rPr>
              <a:t>questa elegge il </a:t>
            </a:r>
            <a:r>
              <a:rPr lang="it-IT" sz="2200" dirty="0" err="1">
                <a:solidFill>
                  <a:srgbClr val="002060"/>
                </a:solidFill>
                <a:latin typeface="Candara" pitchFamily="34" charset="0"/>
              </a:rPr>
              <a:t>CdA</a:t>
            </a:r>
            <a:r>
              <a:rPr lang="it-IT" sz="2200" dirty="0">
                <a:solidFill>
                  <a:srgbClr val="002060"/>
                </a:solidFill>
                <a:latin typeface="Candara" pitchFamily="34" charset="0"/>
              </a:rPr>
              <a:t>, che a sua volta elegge il Presidente ed il Vicepresidente.</a:t>
            </a:r>
          </a:p>
          <a:p>
            <a:pPr marL="0" indent="0" algn="ctr">
              <a:lnSpc>
                <a:spcPct val="115000"/>
              </a:lnSpc>
              <a:buNone/>
            </a:pPr>
            <a:endParaRPr lang="it-IT" sz="1800" dirty="0">
              <a:solidFill>
                <a:srgbClr val="002060"/>
              </a:solidFill>
              <a:latin typeface="Candara" pitchFamily="34" charset="0"/>
            </a:endParaRPr>
          </a:p>
        </p:txBody>
      </p:sp>
      <p:pic>
        <p:nvPicPr>
          <p:cNvPr id="4" name="Picture 2" descr="Sirio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884368" y="188640"/>
            <a:ext cx="1019248" cy="4320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F2608-2DB5-4E90-BD4B-5C0BCD390594}" type="slidenum">
              <a:rPr lang="it-IT" smtClean="0"/>
              <a:pPr/>
              <a:t>6</a:t>
            </a:fld>
            <a:endParaRPr lang="it-IT" dirty="0"/>
          </a:p>
        </p:txBody>
      </p:sp>
      <p:sp>
        <p:nvSpPr>
          <p:cNvPr id="7" name="Rettangolo 6"/>
          <p:cNvSpPr/>
          <p:nvPr/>
        </p:nvSpPr>
        <p:spPr>
          <a:xfrm>
            <a:off x="467544" y="980728"/>
            <a:ext cx="8136904" cy="5328592"/>
          </a:xfrm>
          <a:prstGeom prst="rect">
            <a:avLst/>
          </a:prstGeom>
          <a:noFill/>
          <a:ln w="66675" cmpd="thinThick"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9067707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5" name="Picture 2" descr="Sirio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885113" y="188913"/>
            <a:ext cx="1019175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6866" name="Titolo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3600" b="1" u="sng" dirty="0">
                <a:ln w="0">
                  <a:noFill/>
                </a:ln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latin typeface="Candara" pitchFamily="34" charset="0"/>
                <a:ea typeface="Malgun Gothic" pitchFamily="34" charset="-127"/>
                <a:cs typeface="Arial" pitchFamily="34" charset="0"/>
              </a:rPr>
              <a:t>Chi può aderire</a:t>
            </a:r>
          </a:p>
        </p:txBody>
      </p:sp>
      <p:sp>
        <p:nvSpPr>
          <p:cNvPr id="7" name="Segnaposto contenuto 2"/>
          <p:cNvSpPr txBox="1">
            <a:spLocks/>
          </p:cNvSpPr>
          <p:nvPr/>
        </p:nvSpPr>
        <p:spPr bwMode="auto">
          <a:xfrm>
            <a:off x="611188" y="1772493"/>
            <a:ext cx="8004175" cy="496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/>
          <a:lstStyle/>
          <a:p>
            <a:pPr algn="just" eaLnBrk="0" hangingPunct="0">
              <a:spcBef>
                <a:spcPct val="20000"/>
              </a:spcBef>
              <a:buClr>
                <a:srgbClr val="0000FF"/>
              </a:buClr>
              <a:buSzPct val="120000"/>
              <a:defRPr/>
            </a:pPr>
            <a:r>
              <a:rPr lang="it-IT" sz="2600" kern="0" dirty="0">
                <a:solidFill>
                  <a:srgbClr val="002060"/>
                </a:solidFill>
                <a:latin typeface="Candara" pitchFamily="34" charset="0"/>
              </a:rPr>
              <a:t>I dipendenti pubblici comunque richiamati nell’Accordo istitutivo, assunti con</a:t>
            </a:r>
            <a:r>
              <a:rPr lang="it-IT" sz="2600" kern="0" dirty="0" smtClean="0">
                <a:solidFill>
                  <a:srgbClr val="002060"/>
                </a:solidFill>
                <a:latin typeface="Candara" pitchFamily="34" charset="0"/>
              </a:rPr>
              <a:t>:</a:t>
            </a:r>
          </a:p>
          <a:p>
            <a:pPr algn="just" eaLnBrk="0" hangingPunct="0">
              <a:spcBef>
                <a:spcPct val="20000"/>
              </a:spcBef>
              <a:buClr>
                <a:srgbClr val="0000FF"/>
              </a:buClr>
              <a:buSzPct val="120000"/>
              <a:defRPr/>
            </a:pPr>
            <a:endParaRPr lang="it-IT" sz="2600" kern="0" dirty="0">
              <a:solidFill>
                <a:srgbClr val="002060"/>
              </a:solidFill>
              <a:latin typeface="Candara" pitchFamily="34" charset="0"/>
            </a:endParaRPr>
          </a:p>
          <a:p>
            <a:pPr marL="342900" indent="-342900" algn="just" eaLnBrk="0" hangingPunct="0">
              <a:spcBef>
                <a:spcPts val="1200"/>
              </a:spcBef>
              <a:buClr>
                <a:srgbClr val="0070C0"/>
              </a:buClr>
              <a:buSzPct val="120000"/>
              <a:buFont typeface="Wingdings" pitchFamily="2" charset="2"/>
              <a:buChar char="ü"/>
              <a:defRPr/>
            </a:pPr>
            <a:r>
              <a:rPr lang="it-IT" sz="2400" b="1" dirty="0">
                <a:solidFill>
                  <a:srgbClr val="002060"/>
                </a:solidFill>
                <a:latin typeface="Candara" pitchFamily="34" charset="0"/>
              </a:rPr>
              <a:t>contratto a </a:t>
            </a:r>
            <a:r>
              <a:rPr lang="it-IT" sz="2800" i="1" dirty="0">
                <a:ln>
                  <a:solidFill>
                    <a:srgbClr val="0070C0"/>
                  </a:solidFill>
                </a:ln>
                <a:solidFill>
                  <a:srgbClr val="002060"/>
                </a:solidFill>
                <a:latin typeface="Candara" pitchFamily="34" charset="0"/>
              </a:rPr>
              <a:t>tempo indeterminato </a:t>
            </a:r>
            <a:r>
              <a:rPr lang="it-IT" sz="2400" b="1" dirty="0">
                <a:solidFill>
                  <a:srgbClr val="002060"/>
                </a:solidFill>
                <a:latin typeface="Candara" pitchFamily="34" charset="0"/>
              </a:rPr>
              <a:t>(anche part-time)</a:t>
            </a:r>
          </a:p>
          <a:p>
            <a:pPr marL="342900" indent="-342900" algn="just" eaLnBrk="0" hangingPunct="0">
              <a:spcBef>
                <a:spcPts val="1200"/>
              </a:spcBef>
              <a:buClr>
                <a:srgbClr val="0070C0"/>
              </a:buClr>
              <a:buSzPct val="120000"/>
              <a:buFont typeface="Wingdings" pitchFamily="2" charset="2"/>
              <a:buChar char="ü"/>
              <a:defRPr/>
            </a:pPr>
            <a:r>
              <a:rPr lang="it-IT" sz="2400" b="1" dirty="0">
                <a:solidFill>
                  <a:srgbClr val="002060"/>
                </a:solidFill>
                <a:latin typeface="Candara" pitchFamily="34" charset="0"/>
              </a:rPr>
              <a:t>contratto a </a:t>
            </a:r>
            <a:r>
              <a:rPr lang="it-IT" sz="2800" i="1" dirty="0">
                <a:ln>
                  <a:solidFill>
                    <a:srgbClr val="0070C0"/>
                  </a:solidFill>
                </a:ln>
                <a:solidFill>
                  <a:srgbClr val="002060"/>
                </a:solidFill>
                <a:latin typeface="Candara" pitchFamily="34" charset="0"/>
              </a:rPr>
              <a:t>tempo determinato</a:t>
            </a:r>
            <a:r>
              <a:rPr lang="it-IT" sz="2400" b="1" dirty="0">
                <a:solidFill>
                  <a:srgbClr val="002060"/>
                </a:solidFill>
                <a:latin typeface="Candara" pitchFamily="34" charset="0"/>
              </a:rPr>
              <a:t>, anche part-time, e ogni altra tipologia di rapporto di lavoro flessibile, secondo la disciplina legislativa e contrattuale vigente nel tempo, </a:t>
            </a:r>
            <a:r>
              <a:rPr lang="it-IT" sz="2400" dirty="0">
                <a:ln>
                  <a:solidFill>
                    <a:srgbClr val="0070C0"/>
                  </a:solidFill>
                </a:ln>
                <a:solidFill>
                  <a:srgbClr val="002060"/>
                </a:solidFill>
                <a:latin typeface="Candara" pitchFamily="34" charset="0"/>
              </a:rPr>
              <a:t>di durata pari o superiore a tre mesi continuativi</a:t>
            </a:r>
          </a:p>
          <a:p>
            <a:pPr eaLnBrk="0" hangingPunct="0">
              <a:spcBef>
                <a:spcPct val="20000"/>
              </a:spcBef>
              <a:buClr>
                <a:srgbClr val="0000FF"/>
              </a:buClr>
              <a:buSzPct val="120000"/>
              <a:defRPr/>
            </a:pPr>
            <a:endParaRPr lang="it-IT" sz="2600" kern="0" dirty="0">
              <a:solidFill>
                <a:srgbClr val="002060"/>
              </a:solidFill>
              <a:latin typeface="+mn-lt"/>
            </a:endParaRPr>
          </a:p>
        </p:txBody>
      </p:sp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F2608-2DB5-4E90-BD4B-5C0BCD390594}" type="slidenum">
              <a:rPr lang="it-IT" smtClean="0"/>
              <a:pPr/>
              <a:t>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28548636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it-IT" sz="3600" b="1" u="sng" dirty="0">
                <a:ln w="0">
                  <a:noFill/>
                </a:ln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latin typeface="Candara" pitchFamily="34" charset="0"/>
                <a:ea typeface="Malgun Gothic" pitchFamily="34" charset="-127"/>
                <a:cs typeface="Arial" pitchFamily="34" charset="0"/>
              </a:rPr>
              <a:t>Possono aderire </a:t>
            </a:r>
            <a:r>
              <a:rPr lang="it-IT" sz="3600" b="1" u="sng" dirty="0" smtClean="0">
                <a:ln w="0">
                  <a:noFill/>
                </a:ln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latin typeface="Candara" pitchFamily="34" charset="0"/>
                <a:ea typeface="Malgun Gothic" pitchFamily="34" charset="-127"/>
                <a:cs typeface="Arial" pitchFamily="34" charset="0"/>
              </a:rPr>
              <a:t>anche</a:t>
            </a:r>
            <a:endParaRPr lang="it-IT" sz="3600" b="1" u="sng" dirty="0">
              <a:ln w="0">
                <a:noFill/>
              </a:ln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latin typeface="Candara" pitchFamily="34" charset="0"/>
              <a:ea typeface="Malgun Gothic" pitchFamily="34" charset="-127"/>
              <a:cs typeface="Arial" pitchFamily="34" charset="0"/>
            </a:endParaRPr>
          </a:p>
        </p:txBody>
      </p:sp>
      <p:sp>
        <p:nvSpPr>
          <p:cNvPr id="37890" name="Rectangle 3"/>
          <p:cNvSpPr>
            <a:spLocks noGrp="1" noChangeArrowheads="1"/>
          </p:cNvSpPr>
          <p:nvPr>
            <p:ph idx="1"/>
          </p:nvPr>
        </p:nvSpPr>
        <p:spPr>
          <a:xfrm>
            <a:off x="395288" y="1844129"/>
            <a:ext cx="8229600" cy="4321175"/>
          </a:xfrm>
        </p:spPr>
        <p:txBody>
          <a:bodyPr/>
          <a:lstStyle/>
          <a:p>
            <a:pPr algn="just"/>
            <a:r>
              <a:rPr lang="it-IT" sz="2400" dirty="0" smtClean="0">
                <a:solidFill>
                  <a:srgbClr val="002060"/>
                </a:solidFill>
                <a:latin typeface="Candara" pitchFamily="34" charset="0"/>
              </a:rPr>
              <a:t>I lavoratori ai quali si applicano i CCNL sottoscritti per gli altri </a:t>
            </a:r>
            <a:r>
              <a:rPr lang="it-IT" sz="2800" dirty="0">
                <a:ln>
                  <a:solidFill>
                    <a:srgbClr val="0070C0"/>
                  </a:solidFill>
                </a:ln>
                <a:solidFill>
                  <a:srgbClr val="002060"/>
                </a:solidFill>
                <a:latin typeface="Candara" pitchFamily="34" charset="0"/>
              </a:rPr>
              <a:t>Enti di cui all'art. 70 </a:t>
            </a:r>
            <a:r>
              <a:rPr lang="it-IT" sz="2400" dirty="0" err="1" smtClean="0">
                <a:solidFill>
                  <a:srgbClr val="002060"/>
                </a:solidFill>
                <a:latin typeface="Candara" pitchFamily="34" charset="0"/>
              </a:rPr>
              <a:t>D.lgs</a:t>
            </a:r>
            <a:r>
              <a:rPr lang="it-IT" sz="2400" dirty="0" smtClean="0">
                <a:solidFill>
                  <a:srgbClr val="002060"/>
                </a:solidFill>
                <a:latin typeface="Candara" pitchFamily="34" charset="0"/>
              </a:rPr>
              <a:t> 165/2001, nonché gli stessi lavoratori di enti privatizzati o di servizi esternalizzati secondo l'ordinamento vigente, a condizione che vengano stipulati dalle competenti organizzazioni sindacali appositi accordi </a:t>
            </a:r>
          </a:p>
          <a:p>
            <a:pPr algn="just"/>
            <a:endParaRPr lang="it-IT" sz="2400" dirty="0" smtClean="0">
              <a:solidFill>
                <a:srgbClr val="002060"/>
              </a:solidFill>
              <a:latin typeface="Candara" pitchFamily="34" charset="0"/>
            </a:endParaRPr>
          </a:p>
          <a:p>
            <a:pPr algn="just" eaLnBrk="1" hangingPunct="1">
              <a:spcBef>
                <a:spcPts val="1200"/>
              </a:spcBef>
            </a:pPr>
            <a:r>
              <a:rPr lang="it-IT" sz="2400" dirty="0" smtClean="0">
                <a:solidFill>
                  <a:srgbClr val="002060"/>
                </a:solidFill>
                <a:latin typeface="Candara" pitchFamily="34" charset="0"/>
              </a:rPr>
              <a:t>I dipendenti delle organizzazioni sindacali firmatarie dell’Accordo istitutivo del Fondo Sirio</a:t>
            </a:r>
            <a:endParaRPr lang="it-IT" dirty="0" smtClean="0">
              <a:solidFill>
                <a:srgbClr val="002060"/>
              </a:solidFill>
              <a:latin typeface="Candara" pitchFamily="34" charset="0"/>
            </a:endParaRPr>
          </a:p>
        </p:txBody>
      </p:sp>
      <p:pic>
        <p:nvPicPr>
          <p:cNvPr id="37893" name="Picture 2" descr="Sirio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885113" y="188913"/>
            <a:ext cx="1019175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F2608-2DB5-4E90-BD4B-5C0BCD390594}" type="slidenum">
              <a:rPr lang="it-IT" smtClean="0"/>
              <a:pPr/>
              <a:t>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14848496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sz="3600" b="1" u="sng" dirty="0" smtClean="0">
                <a:ln w="0">
                  <a:noFill/>
                </a:ln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latin typeface="Candara" pitchFamily="34" charset="0"/>
                <a:ea typeface="Malgun Gothic" pitchFamily="34" charset="-127"/>
                <a:cs typeface="Arial" pitchFamily="34" charset="0"/>
              </a:rPr>
              <a:t>L’importanza della </a:t>
            </a:r>
            <a:br>
              <a:rPr lang="it-IT" sz="3600" b="1" u="sng" dirty="0" smtClean="0">
                <a:ln w="0">
                  <a:noFill/>
                </a:ln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latin typeface="Candara" pitchFamily="34" charset="0"/>
                <a:ea typeface="Malgun Gothic" pitchFamily="34" charset="-127"/>
                <a:cs typeface="Arial" pitchFamily="34" charset="0"/>
              </a:rPr>
            </a:br>
            <a:r>
              <a:rPr lang="it-IT" sz="3600" b="1" u="sng" dirty="0" smtClean="0">
                <a:ln w="0">
                  <a:noFill/>
                </a:ln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latin typeface="Candara" pitchFamily="34" charset="0"/>
                <a:ea typeface="Malgun Gothic" pitchFamily="34" charset="-127"/>
                <a:cs typeface="Arial" pitchFamily="34" charset="0"/>
              </a:rPr>
              <a:t>Previdenza Complementare</a:t>
            </a:r>
            <a:endParaRPr lang="it-IT" sz="3600" b="1" u="sng" dirty="0">
              <a:ln w="0">
                <a:noFill/>
              </a:ln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latin typeface="Candara" pitchFamily="34" charset="0"/>
              <a:ea typeface="Malgun Gothic" pitchFamily="34" charset="-127"/>
              <a:cs typeface="Arial" pitchFamily="34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639341"/>
            <a:ext cx="8229600" cy="4525963"/>
          </a:xfrm>
        </p:spPr>
        <p:txBody>
          <a:bodyPr>
            <a:normAutofit/>
          </a:bodyPr>
          <a:lstStyle/>
          <a:p>
            <a:pPr algn="just"/>
            <a:r>
              <a:rPr lang="it-IT" sz="2400" dirty="0">
                <a:solidFill>
                  <a:srgbClr val="002060"/>
                </a:solidFill>
                <a:latin typeface="Candara" pitchFamily="34" charset="0"/>
              </a:rPr>
              <a:t>Per capire bene l’opportunità/necessità di aderire ad un Fondo Integrativo (non si può più dire complementare), bisogna partire dal sistema pubblico, </a:t>
            </a:r>
            <a:r>
              <a:rPr lang="it-IT" sz="2400" dirty="0" smtClean="0">
                <a:solidFill>
                  <a:srgbClr val="002060"/>
                </a:solidFill>
                <a:latin typeface="Candara" pitchFamily="34" charset="0"/>
              </a:rPr>
              <a:t>cioè </a:t>
            </a:r>
            <a:r>
              <a:rPr lang="it-IT" sz="2400" dirty="0">
                <a:solidFill>
                  <a:srgbClr val="002060"/>
                </a:solidFill>
                <a:latin typeface="Candara" pitchFamily="34" charset="0"/>
              </a:rPr>
              <a:t>da quello che si chiama </a:t>
            </a:r>
            <a:r>
              <a:rPr lang="it-IT" sz="2800" dirty="0">
                <a:ln>
                  <a:solidFill>
                    <a:srgbClr val="0070C0"/>
                  </a:solidFill>
                </a:ln>
                <a:solidFill>
                  <a:srgbClr val="002060"/>
                </a:solidFill>
                <a:latin typeface="Candara" pitchFamily="34" charset="0"/>
              </a:rPr>
              <a:t>1° Pilastro</a:t>
            </a:r>
            <a:r>
              <a:rPr lang="it-IT" sz="2400" dirty="0" smtClean="0">
                <a:solidFill>
                  <a:srgbClr val="002060"/>
                </a:solidFill>
                <a:latin typeface="Candara" pitchFamily="34" charset="0"/>
              </a:rPr>
              <a:t>                  </a:t>
            </a:r>
            <a:r>
              <a:rPr lang="it-IT" sz="2400" dirty="0">
                <a:solidFill>
                  <a:srgbClr val="002060"/>
                </a:solidFill>
                <a:latin typeface="Candara" pitchFamily="34" charset="0"/>
              </a:rPr>
              <a:t>la </a:t>
            </a:r>
            <a:r>
              <a:rPr lang="it-IT" sz="2800" dirty="0">
                <a:ln>
                  <a:solidFill>
                    <a:srgbClr val="0070C0"/>
                  </a:solidFill>
                </a:ln>
                <a:solidFill>
                  <a:srgbClr val="002060"/>
                </a:solidFill>
                <a:latin typeface="Candara" pitchFamily="34" charset="0"/>
              </a:rPr>
              <a:t>previdenza obbligatoria</a:t>
            </a:r>
            <a:r>
              <a:rPr lang="it-IT" sz="2400" dirty="0">
                <a:solidFill>
                  <a:srgbClr val="002060"/>
                </a:solidFill>
                <a:latin typeface="Candara" pitchFamily="34" charset="0"/>
              </a:rPr>
              <a:t>.</a:t>
            </a:r>
          </a:p>
          <a:p>
            <a:pPr algn="just"/>
            <a:endParaRPr lang="it-IT" sz="900" dirty="0">
              <a:solidFill>
                <a:srgbClr val="002060"/>
              </a:solidFill>
              <a:latin typeface="Candara" pitchFamily="34" charset="0"/>
            </a:endParaRPr>
          </a:p>
          <a:p>
            <a:pPr algn="just"/>
            <a:r>
              <a:rPr lang="it-IT" sz="2400" dirty="0">
                <a:solidFill>
                  <a:srgbClr val="002060"/>
                </a:solidFill>
                <a:latin typeface="Candara" pitchFamily="34" charset="0"/>
              </a:rPr>
              <a:t>La </a:t>
            </a:r>
            <a:r>
              <a:rPr lang="it-IT" sz="2800" dirty="0">
                <a:ln>
                  <a:solidFill>
                    <a:srgbClr val="0070C0"/>
                  </a:solidFill>
                </a:ln>
                <a:solidFill>
                  <a:srgbClr val="002060"/>
                </a:solidFill>
                <a:latin typeface="Candara" pitchFamily="34" charset="0"/>
              </a:rPr>
              <a:t>Previdenza Sociale </a:t>
            </a:r>
            <a:r>
              <a:rPr lang="it-IT" sz="2400" dirty="0">
                <a:solidFill>
                  <a:srgbClr val="002060"/>
                </a:solidFill>
                <a:latin typeface="Candara" pitchFamily="34" charset="0"/>
              </a:rPr>
              <a:t>è sancita dall’</a:t>
            </a:r>
            <a:r>
              <a:rPr lang="it-IT" sz="2800" dirty="0">
                <a:ln>
                  <a:solidFill>
                    <a:srgbClr val="0070C0"/>
                  </a:solidFill>
                </a:ln>
                <a:solidFill>
                  <a:srgbClr val="002060"/>
                </a:solidFill>
                <a:latin typeface="Candara" pitchFamily="34" charset="0"/>
              </a:rPr>
              <a:t>art. 38 </a:t>
            </a:r>
            <a:r>
              <a:rPr lang="it-IT" sz="2400" dirty="0">
                <a:solidFill>
                  <a:srgbClr val="002060"/>
                </a:solidFill>
                <a:latin typeface="Candara" pitchFamily="34" charset="0"/>
              </a:rPr>
              <a:t>della Costituzione </a:t>
            </a:r>
            <a:r>
              <a:rPr lang="it-IT" sz="2400" dirty="0" smtClean="0">
                <a:solidFill>
                  <a:srgbClr val="002060"/>
                </a:solidFill>
                <a:latin typeface="Candara" pitchFamily="34" charset="0"/>
              </a:rPr>
              <a:t>     sia </a:t>
            </a:r>
            <a:r>
              <a:rPr lang="it-IT" sz="2400" dirty="0">
                <a:solidFill>
                  <a:srgbClr val="002060"/>
                </a:solidFill>
                <a:latin typeface="Candara" pitchFamily="34" charset="0"/>
              </a:rPr>
              <a:t>quella obbligatoria, </a:t>
            </a:r>
            <a:r>
              <a:rPr lang="it-IT" sz="2400" dirty="0" smtClean="0">
                <a:solidFill>
                  <a:srgbClr val="002060"/>
                </a:solidFill>
                <a:latin typeface="Candara" pitchFamily="34" charset="0"/>
              </a:rPr>
              <a:t>che </a:t>
            </a:r>
            <a:r>
              <a:rPr lang="it-IT" sz="2400" dirty="0">
                <a:solidFill>
                  <a:srgbClr val="002060"/>
                </a:solidFill>
                <a:latin typeface="Candara" pitchFamily="34" charset="0"/>
              </a:rPr>
              <a:t>quella complementare.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F2608-2DB5-4E90-BD4B-5C0BCD390594}" type="slidenum">
              <a:rPr lang="it-IT" smtClean="0"/>
              <a:pPr/>
              <a:t>9</a:t>
            </a:fld>
            <a:endParaRPr lang="it-IT"/>
          </a:p>
        </p:txBody>
      </p:sp>
      <p:sp>
        <p:nvSpPr>
          <p:cNvPr id="5" name="Freccia a destra 4"/>
          <p:cNvSpPr/>
          <p:nvPr/>
        </p:nvSpPr>
        <p:spPr>
          <a:xfrm>
            <a:off x="3495817" y="2820362"/>
            <a:ext cx="860159" cy="39261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Freccia a destra 5"/>
          <p:cNvSpPr/>
          <p:nvPr/>
        </p:nvSpPr>
        <p:spPr>
          <a:xfrm>
            <a:off x="2771800" y="3933056"/>
            <a:ext cx="860159" cy="39261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0" name="Fumetto 4 9"/>
          <p:cNvSpPr/>
          <p:nvPr/>
        </p:nvSpPr>
        <p:spPr>
          <a:xfrm>
            <a:off x="536841" y="4796611"/>
            <a:ext cx="2016224" cy="1003553"/>
          </a:xfrm>
          <a:prstGeom prst="cloudCallout">
            <a:avLst>
              <a:gd name="adj1" fmla="val 46656"/>
              <a:gd name="adj2" fmla="val 75613"/>
            </a:avLst>
          </a:prstGeom>
          <a:solidFill>
            <a:srgbClr val="FFFFFF">
              <a:alpha val="69020"/>
            </a:srgbClr>
          </a:solidFill>
          <a:ln>
            <a:prstDash val="sysDot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1" name="CasellaDiTesto 10"/>
          <p:cNvSpPr txBox="1"/>
          <p:nvPr/>
        </p:nvSpPr>
        <p:spPr>
          <a:xfrm>
            <a:off x="464833" y="4940628"/>
            <a:ext cx="21602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000" dirty="0" smtClean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Bradley Hand ITC" pitchFamily="66" charset="0"/>
              </a:rPr>
              <a:t>Pensione </a:t>
            </a:r>
          </a:p>
          <a:p>
            <a:pPr algn="ctr"/>
            <a:r>
              <a:rPr lang="it-IT" sz="2000" dirty="0" smtClean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Bradley Hand ITC" pitchFamily="66" charset="0"/>
              </a:rPr>
              <a:t>Pubblica</a:t>
            </a:r>
            <a:endParaRPr lang="it-IT" sz="2000" dirty="0">
              <a:ln>
                <a:solidFill>
                  <a:srgbClr val="002060"/>
                </a:solidFill>
              </a:ln>
              <a:solidFill>
                <a:srgbClr val="002060"/>
              </a:solidFill>
              <a:latin typeface="Bradley Hand ITC" pitchFamily="66" charset="0"/>
            </a:endParaRPr>
          </a:p>
        </p:txBody>
      </p:sp>
      <p:sp>
        <p:nvSpPr>
          <p:cNvPr id="12" name="Fumetto 4 11"/>
          <p:cNvSpPr/>
          <p:nvPr/>
        </p:nvSpPr>
        <p:spPr>
          <a:xfrm rot="294973">
            <a:off x="6689709" y="4581128"/>
            <a:ext cx="2145501" cy="1080119"/>
          </a:xfrm>
          <a:prstGeom prst="cloudCallout">
            <a:avLst>
              <a:gd name="adj1" fmla="val -55936"/>
              <a:gd name="adj2" fmla="val 63359"/>
            </a:avLst>
          </a:prstGeom>
          <a:solidFill>
            <a:srgbClr val="FFCCCC"/>
          </a:solidFill>
          <a:ln>
            <a:solidFill>
              <a:srgbClr val="C00000"/>
            </a:solidFill>
            <a:prstDash val="sysDot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7" name="CasellaDiTesto 16"/>
          <p:cNvSpPr txBox="1"/>
          <p:nvPr/>
        </p:nvSpPr>
        <p:spPr>
          <a:xfrm>
            <a:off x="6674971" y="4765798"/>
            <a:ext cx="21602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000" dirty="0" smtClean="0">
                <a:ln>
                  <a:solidFill>
                    <a:srgbClr val="C00000"/>
                  </a:solidFill>
                </a:ln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Bradley Hand ITC" pitchFamily="66" charset="0"/>
              </a:rPr>
              <a:t>Pensione</a:t>
            </a:r>
          </a:p>
          <a:p>
            <a:pPr algn="ctr"/>
            <a:r>
              <a:rPr lang="it-IT" sz="2000" dirty="0" smtClean="0">
                <a:ln>
                  <a:solidFill>
                    <a:srgbClr val="C00000"/>
                  </a:solidFill>
                </a:ln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Bradley Hand ITC" pitchFamily="66" charset="0"/>
              </a:rPr>
              <a:t>Complementare</a:t>
            </a:r>
            <a:endParaRPr lang="it-IT" sz="2000" dirty="0">
              <a:ln>
                <a:solidFill>
                  <a:srgbClr val="C00000"/>
                </a:solidFill>
              </a:ln>
              <a:solidFill>
                <a:srgbClr val="FF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Bradley Hand ITC" pitchFamily="66" charset="0"/>
            </a:endParaRPr>
          </a:p>
        </p:txBody>
      </p:sp>
      <p:pic>
        <p:nvPicPr>
          <p:cNvPr id="2054" name="Picture 6" descr="http://www.imeridiani.it/www.metissolutions.com/imeridiani_new.it/CONTENTS/images/libro_aperto11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95736" y="4796610"/>
            <a:ext cx="4824536" cy="19447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CasellaDiTesto 13"/>
          <p:cNvSpPr txBox="1"/>
          <p:nvPr/>
        </p:nvSpPr>
        <p:spPr>
          <a:xfrm>
            <a:off x="3166859" y="5384665"/>
            <a:ext cx="2882289" cy="830997"/>
          </a:xfrm>
          <a:prstGeom prst="rect">
            <a:avLst/>
          </a:prstGeom>
          <a:solidFill>
            <a:srgbClr val="FFFFFF">
              <a:alpha val="40000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4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01600">
                    <a:srgbClr val="002060">
                      <a:alpha val="60000"/>
                    </a:srgb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ndara" pitchFamily="34" charset="0"/>
              </a:rPr>
              <a:t>Art. 38</a:t>
            </a:r>
            <a:endParaRPr lang="it-IT" sz="4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101600">
                  <a:srgbClr val="002060">
                    <a:alpha val="60000"/>
                  </a:srgb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andar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64524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1097</TotalTime>
  <Words>2802</Words>
  <Application>Microsoft Office PowerPoint</Application>
  <PresentationFormat>Presentazione su schermo (4:3)</PresentationFormat>
  <Paragraphs>552</Paragraphs>
  <Slides>47</Slides>
  <Notes>10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47</vt:i4>
      </vt:variant>
    </vt:vector>
  </HeadingPairs>
  <TitlesOfParts>
    <vt:vector size="48" baseType="lpstr">
      <vt:lpstr>Tema di Office</vt:lpstr>
      <vt:lpstr>Diapositiva 1</vt:lpstr>
      <vt:lpstr>Fondo Pensione SIRIO</vt:lpstr>
      <vt:lpstr>I Destinatari</vt:lpstr>
      <vt:lpstr>Fondo Pensione SIRIO</vt:lpstr>
      <vt:lpstr>CHI SIAMO</vt:lpstr>
      <vt:lpstr>Diapositiva 6</vt:lpstr>
      <vt:lpstr>Chi può aderire</vt:lpstr>
      <vt:lpstr>Possono aderire anche</vt:lpstr>
      <vt:lpstr>L’importanza della  Previdenza Complementare</vt:lpstr>
      <vt:lpstr>Lo Scenario</vt:lpstr>
      <vt:lpstr>Il Sistema Retributivo a Ripartizione</vt:lpstr>
      <vt:lpstr>Sistema a Ripartizione</vt:lpstr>
      <vt:lpstr>OGGI: Il Sistema Contributivo</vt:lpstr>
      <vt:lpstr>I due sistemi a confronto</vt:lpstr>
      <vt:lpstr>A partire dal 1° Gennaio 2013 Pensione per i Dipendenti Pubblici</vt:lpstr>
      <vt:lpstr>PERCHE’  la Previdenza Complementare</vt:lpstr>
      <vt:lpstr>PERCHE’  la Previdenza Complementare</vt:lpstr>
      <vt:lpstr>Il tasso di sostituzione è il rapporto  fra ultimo stipendio e la pensione</vt:lpstr>
      <vt:lpstr>Scelta consapevole e ponderata: «Illumina il tuo futuro»</vt:lpstr>
      <vt:lpstr>Un lungo percorso: la normativa  della previdenza complementare </vt:lpstr>
      <vt:lpstr>Indennità Premio Servizio</vt:lpstr>
      <vt:lpstr>Indennità di Buonuscita</vt:lpstr>
      <vt:lpstr>Indennità di Anzianità</vt:lpstr>
      <vt:lpstr>Trattamento Fine Rapporto</vt:lpstr>
      <vt:lpstr>La Contribuzione</vt:lpstr>
      <vt:lpstr>TFR</vt:lpstr>
      <vt:lpstr>TFR</vt:lpstr>
      <vt:lpstr>I Costi</vt:lpstr>
      <vt:lpstr>La Gestione Finanziaria</vt:lpstr>
      <vt:lpstr>Diapositiva 30</vt:lpstr>
      <vt:lpstr>Anticipazioni</vt:lpstr>
      <vt:lpstr>Trasferimento</vt:lpstr>
      <vt:lpstr>Riscatto</vt:lpstr>
      <vt:lpstr>Prestazione pensionistica</vt:lpstr>
      <vt:lpstr>Prestazione pensionistica</vt:lpstr>
      <vt:lpstr>Prestazione pensionistica</vt:lpstr>
      <vt:lpstr>I Vantaggi</vt:lpstr>
      <vt:lpstr>Mettiamo in cifre quanto detto</vt:lpstr>
      <vt:lpstr>Quanto si guadagna?</vt:lpstr>
      <vt:lpstr>Mettiamo in cifre quanto detto</vt:lpstr>
      <vt:lpstr>Quanto si guadagna?</vt:lpstr>
      <vt:lpstr>..... e non finisce qui!</vt:lpstr>
      <vt:lpstr>Facciamo un Esempio</vt:lpstr>
      <vt:lpstr>Vediamo …</vt:lpstr>
      <vt:lpstr>La Campagna di Informazione</vt:lpstr>
      <vt:lpstr>www.fondopensionesirio.it</vt:lpstr>
      <vt:lpstr>Diapositiva 47</vt:lpstr>
    </vt:vector>
  </TitlesOfParts>
  <Company>Hewlett-Packard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2D6</dc:creator>
  <cp:lastModifiedBy>cmascagna</cp:lastModifiedBy>
  <cp:revision>273</cp:revision>
  <cp:lastPrinted>2013-02-04T16:06:32Z</cp:lastPrinted>
  <dcterms:created xsi:type="dcterms:W3CDTF">2012-11-12T14:10:52Z</dcterms:created>
  <dcterms:modified xsi:type="dcterms:W3CDTF">2013-03-05T10:40:10Z</dcterms:modified>
</cp:coreProperties>
</file>